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8"/>
  </p:notesMasterIdLst>
  <p:sldIdLst>
    <p:sldId id="1590" r:id="rId5"/>
    <p:sldId id="744" r:id="rId6"/>
    <p:sldId id="258" r:id="rId7"/>
    <p:sldId id="260" r:id="rId8"/>
    <p:sldId id="1598" r:id="rId9"/>
    <p:sldId id="1631" r:id="rId10"/>
    <p:sldId id="1597" r:id="rId11"/>
    <p:sldId id="1606" r:id="rId12"/>
    <p:sldId id="1762" r:id="rId13"/>
    <p:sldId id="269" r:id="rId14"/>
    <p:sldId id="1591" r:id="rId15"/>
    <p:sldId id="1630" r:id="rId16"/>
    <p:sldId id="1629" r:id="rId17"/>
    <p:sldId id="1558" r:id="rId18"/>
    <p:sldId id="1589" r:id="rId19"/>
    <p:sldId id="395" r:id="rId20"/>
    <p:sldId id="1599" r:id="rId21"/>
    <p:sldId id="1616" r:id="rId22"/>
    <p:sldId id="1759" r:id="rId23"/>
    <p:sldId id="1623" r:id="rId24"/>
    <p:sldId id="1619" r:id="rId25"/>
    <p:sldId id="390" r:id="rId26"/>
    <p:sldId id="1609" r:id="rId27"/>
    <p:sldId id="1624" r:id="rId28"/>
    <p:sldId id="398" r:id="rId29"/>
    <p:sldId id="1618" r:id="rId30"/>
    <p:sldId id="1731" r:id="rId31"/>
    <p:sldId id="1625" r:id="rId32"/>
    <p:sldId id="1620" r:id="rId33"/>
    <p:sldId id="1633" r:id="rId34"/>
    <p:sldId id="1632" r:id="rId35"/>
    <p:sldId id="1634" r:id="rId36"/>
    <p:sldId id="1636" r:id="rId37"/>
    <p:sldId id="1613" r:id="rId38"/>
    <p:sldId id="1626" r:id="rId39"/>
    <p:sldId id="1622" r:id="rId40"/>
    <p:sldId id="1611" r:id="rId41"/>
    <p:sldId id="1628" r:id="rId42"/>
    <p:sldId id="378" r:id="rId43"/>
    <p:sldId id="1601" r:id="rId44"/>
    <p:sldId id="1576" r:id="rId45"/>
    <p:sldId id="1603" r:id="rId46"/>
    <p:sldId id="268" r:id="rId47"/>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44CB48D7-D127-E740-95D3-247132671C9A}">
          <p14:sldIdLst>
            <p14:sldId id="1590"/>
            <p14:sldId id="744"/>
          </p14:sldIdLst>
        </p14:section>
        <p14:section name="Introduction" id="{720DF05C-1923-1140-B62F-FFEA8DFC5031}">
          <p14:sldIdLst>
            <p14:sldId id="258"/>
            <p14:sldId id="260"/>
          </p14:sldIdLst>
        </p14:section>
        <p14:section name="Objectives and Scope" id="{F45D90D7-897D-E34F-837D-5D95BC262A31}">
          <p14:sldIdLst>
            <p14:sldId id="1598"/>
            <p14:sldId id="1631"/>
            <p14:sldId id="1597"/>
          </p14:sldIdLst>
        </p14:section>
        <p14:section name="Background and Context" id="{62C73390-1D88-2845-B929-A2A65B10DDB1}">
          <p14:sldIdLst>
            <p14:sldId id="1606"/>
            <p14:sldId id="1762"/>
            <p14:sldId id="269"/>
            <p14:sldId id="1591"/>
            <p14:sldId id="1630"/>
            <p14:sldId id="1629"/>
            <p14:sldId id="1558"/>
            <p14:sldId id="1589"/>
            <p14:sldId id="395"/>
          </p14:sldIdLst>
        </p14:section>
        <p14:section name="Proposed Requirements &amp; Exceptions" id="{E18256B5-310B-3845-AF47-F3A925D9ADD3}">
          <p14:sldIdLst>
            <p14:sldId id="1599"/>
            <p14:sldId id="1616"/>
            <p14:sldId id="1759"/>
            <p14:sldId id="1623"/>
          </p14:sldIdLst>
        </p14:section>
        <p14:section name="FlexPath" id="{3E2A5F99-60A0-7546-A6F7-6701007BD815}">
          <p14:sldIdLst>
            <p14:sldId id="1619"/>
            <p14:sldId id="390"/>
            <p14:sldId id="1609"/>
            <p14:sldId id="1624"/>
            <p14:sldId id="398"/>
            <p14:sldId id="1618"/>
            <p14:sldId id="1731"/>
            <p14:sldId id="1625"/>
          </p14:sldIdLst>
        </p14:section>
        <p14:section name="Electric Readiness and Panel Upgrades" id="{24CFAD44-8868-1143-A60E-5789CDDFA739}">
          <p14:sldIdLst>
            <p14:sldId id="1620"/>
            <p14:sldId id="1633"/>
            <p14:sldId id="1632"/>
            <p14:sldId id="1634"/>
            <p14:sldId id="1636"/>
            <p14:sldId id="1613"/>
            <p14:sldId id="1626"/>
          </p14:sldIdLst>
        </p14:section>
        <p14:section name="Cool roofs" id="{563212D0-9EC6-C34B-8341-D356B8982AEE}">
          <p14:sldIdLst>
            <p14:sldId id="1622"/>
            <p14:sldId id="1611"/>
            <p14:sldId id="1628"/>
            <p14:sldId id="378"/>
          </p14:sldIdLst>
        </p14:section>
        <p14:section name="Ways to provide feedback" id="{AE19B2BD-DCCA-4643-9540-2BEE4E7ECE38}">
          <p14:sldIdLst>
            <p14:sldId id="1601"/>
            <p14:sldId id="1576"/>
          </p14:sldIdLst>
        </p14:section>
        <p14:section name="Wrap up" id="{F3807B93-E3B2-3741-9707-FEDFA030F0F2}">
          <p14:sldIdLst>
            <p14:sldId id="1603"/>
            <p14:sldId id="26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7C510A-ED0B-0848-97A0-599056DCE5BB}" name="Olson, Marianne" initials="MO" userId="S::MOlson@trcsolutions.com::0a7aed3f-4c5a-4624-b270-a9b8f2c180dd" providerId="AD"/>
  <p188:author id="{044BE92E-5443-E281-7590-6E710E51D24A}" name="Neal DeSnoo" initials="" userId="S::Neal@ndesnoo.onmicrosoft.com::0dc0c41f-5642-4879-87ff-8e8ea25dafda" providerId="AD"/>
  <p188:author id="{66CA353A-7853-08C7-6D9C-539882C6AD2B}" name="Misti Bruceri" initials="MB" userId="S::mistib@mbaenergy.com::4aceba1e-e6fd-4baf-89cc-7cbb9220b062" providerId="AD"/>
  <p188:author id="{020A275C-2092-77F8-2166-CE60112B6677}" name="Farhad Farahmand" initials="FF" userId="S::ffarahmand_trccompanies.com#ext#@mballc.onmicrosoft.com::e9995ea9-d5b9-44e2-ae6e-f28bb1a228d8" providerId="AD"/>
  <p188:author id="{E32301F5-DFFB-B79C-1D68-B4A044F768E9}" name="Cunningham, Kelly (she/her/hers)" initials="KC" userId="S::KACV@pge.com::2f48fb51-12a5-44aa-bf7f-bb74e8f62a4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D72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FBEA57-AD39-400E-AD3B-480F8463ACE8}" v="658" dt="2025-06-26T21:57:58.5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autoAdjust="0"/>
    <p:restoredTop sz="85013" autoAdjust="0"/>
  </p:normalViewPr>
  <p:slideViewPr>
    <p:cSldViewPr snapToGrid="0">
      <p:cViewPr varScale="1">
        <p:scale>
          <a:sx n="69" d="100"/>
          <a:sy n="69" d="100"/>
        </p:scale>
        <p:origin x="235"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Emissions</c:v>
                </c:pt>
              </c:strCache>
            </c:strRef>
          </c:tx>
          <c:dPt>
            <c:idx val="0"/>
            <c:bubble3D val="0"/>
            <c:explosion val="1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2-37E6-F947-B664-A5DE184D992F}"/>
              </c:ext>
            </c:extLst>
          </c:dPt>
          <c:dPt>
            <c:idx val="1"/>
            <c:bubble3D val="0"/>
            <c:explosion val="18"/>
            <c:spPr>
              <a:solidFill>
                <a:schemeClr val="accent2"/>
              </a:solidFill>
              <a:ln w="19050">
                <a:solidFill>
                  <a:schemeClr val="lt1"/>
                </a:solidFill>
              </a:ln>
              <a:effectLst/>
            </c:spPr>
            <c:extLst>
              <c:ext xmlns:c16="http://schemas.microsoft.com/office/drawing/2014/chart" uri="{C3380CC4-5D6E-409C-BE32-E72D297353CC}">
                <c16:uniqueId val="{00000003-37E6-F947-B664-A5DE184D992F}"/>
              </c:ext>
            </c:extLst>
          </c:dPt>
          <c:dPt>
            <c:idx val="2"/>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5-8A5E-BF44-AAFD-755D4C1AE35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A5E-BF44-AAFD-755D4C1AE35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159-AA46-A680-019CE9565F17}"/>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A159-AA46-A680-019CE9565F17}"/>
              </c:ext>
            </c:extLst>
          </c:dPt>
          <c:cat>
            <c:strRef>
              <c:f>Sheet1!$A$2:$A$7</c:f>
              <c:strCache>
                <c:ptCount val="6"/>
                <c:pt idx="0">
                  <c:v>Existing Single Buildings: Gas</c:v>
                </c:pt>
                <c:pt idx="1">
                  <c:v>Existing Single Buildings: Electricity</c:v>
                </c:pt>
                <c:pt idx="2">
                  <c:v>Other Existing Buildings</c:v>
                </c:pt>
                <c:pt idx="3">
                  <c:v>New Buildings</c:v>
                </c:pt>
                <c:pt idx="4">
                  <c:v>Transportation</c:v>
                </c:pt>
                <c:pt idx="5">
                  <c:v>Other</c:v>
                </c:pt>
              </c:strCache>
            </c:strRef>
          </c:cat>
          <c:val>
            <c:numRef>
              <c:f>Sheet1!$B$2:$B$7</c:f>
              <c:numCache>
                <c:formatCode>0%</c:formatCode>
                <c:ptCount val="6"/>
                <c:pt idx="0">
                  <c:v>0.2</c:v>
                </c:pt>
                <c:pt idx="1">
                  <c:v>0.1</c:v>
                </c:pt>
                <c:pt idx="2">
                  <c:v>0.1</c:v>
                </c:pt>
                <c:pt idx="3">
                  <c:v>0.05</c:v>
                </c:pt>
                <c:pt idx="4">
                  <c:v>0.5</c:v>
                </c:pt>
                <c:pt idx="5">
                  <c:v>0.05</c:v>
                </c:pt>
              </c:numCache>
            </c:numRef>
          </c:val>
          <c:extLst>
            <c:ext xmlns:c16="http://schemas.microsoft.com/office/drawing/2014/chart" uri="{C3380CC4-5D6E-409C-BE32-E72D297353CC}">
              <c16:uniqueId val="{00000000-37E6-F947-B664-A5DE184D992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87D8D8-027B-4A20-851F-84D1EA0F9B7E}"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6950ABA8-BDE2-4C1D-AC4D-D1030C01666C}">
      <dgm:prSet phldrT="[Text]" custT="1"/>
      <dgm:spPr/>
      <dgm:t>
        <a:bodyPr/>
        <a:lstStyle/>
        <a:p>
          <a:pPr rtl="0"/>
          <a:r>
            <a:rPr lang="en-US" sz="1200" b="0" i="1">
              <a:solidFill>
                <a:srgbClr val="0070C0"/>
              </a:solidFill>
              <a:latin typeface="Arial" panose="020B0604020202020204" pitchFamily="34" charset="0"/>
              <a:ea typeface="Lato" panose="020F0502020204030203" pitchFamily="34" charset="0"/>
              <a:cs typeface="Arial" panose="020B0604020202020204" pitchFamily="34" charset="0"/>
            </a:rPr>
            <a:t>[</a:t>
          </a:r>
          <a:r>
            <a:rPr lang="en-US" sz="1600" b="0" i="1">
              <a:solidFill>
                <a:srgbClr val="0070C0"/>
              </a:solidFill>
              <a:latin typeface="Arial" panose="020B0604020202020204" pitchFamily="34" charset="0"/>
              <a:ea typeface="Lato" panose="020F0502020204030203" pitchFamily="34" charset="0"/>
              <a:cs typeface="Arial" panose="020B0604020202020204" pitchFamily="34" charset="0"/>
            </a:rPr>
            <a:t>Date]</a:t>
          </a:r>
        </a:p>
        <a:p>
          <a:pPr rtl="0"/>
          <a:r>
            <a:rPr lang="en-US" sz="1600" b="0">
              <a:latin typeface="Arial" panose="020B0604020202020204" pitchFamily="34" charset="0"/>
              <a:ea typeface="Lato" panose="020F0502020204030203" pitchFamily="34" charset="0"/>
              <a:cs typeface="Arial" panose="020B0604020202020204" pitchFamily="34" charset="0"/>
            </a:rPr>
            <a:t>Community Engagement </a:t>
          </a:r>
        </a:p>
      </dgm:t>
    </dgm:pt>
    <dgm:pt modelId="{3ABFF2E2-4EAD-440A-96C5-D118E08AC486}" type="parTrans" cxnId="{D4700DC9-DE9F-4E45-A777-ED195AAFE0D2}">
      <dgm:prSet/>
      <dgm:spPr/>
      <dgm:t>
        <a:bodyPr/>
        <a:lstStyle/>
        <a:p>
          <a:endParaRPr lang="en-US" b="0">
            <a:latin typeface="Arial" panose="020B0604020202020204" pitchFamily="34" charset="0"/>
            <a:ea typeface="Lato" panose="020F0502020204030203" pitchFamily="34" charset="0"/>
            <a:cs typeface="Arial" panose="020B0604020202020204" pitchFamily="34" charset="0"/>
          </a:endParaRPr>
        </a:p>
      </dgm:t>
    </dgm:pt>
    <dgm:pt modelId="{BC3453A2-0947-479B-BA50-7E7AAD496110}" type="sibTrans" cxnId="{D4700DC9-DE9F-4E45-A777-ED195AAFE0D2}">
      <dgm:prSet/>
      <dgm:spPr/>
      <dgm:t>
        <a:bodyPr/>
        <a:lstStyle/>
        <a:p>
          <a:endParaRPr lang="en-US" b="0">
            <a:latin typeface="Arial" panose="020B0604020202020204" pitchFamily="34" charset="0"/>
            <a:ea typeface="Lato" panose="020F0502020204030203" pitchFamily="34" charset="0"/>
            <a:cs typeface="Arial" panose="020B0604020202020204" pitchFamily="34" charset="0"/>
          </a:endParaRPr>
        </a:p>
      </dgm:t>
    </dgm:pt>
    <dgm:pt modelId="{542A3DA7-4395-4EEB-B1CC-3F4AFA081052}">
      <dgm:prSet phldrT="[Text]" custT="1"/>
      <dgm:spPr/>
      <dgm:t>
        <a:bodyPr/>
        <a:lstStyle/>
        <a:p>
          <a:pPr rtl="0"/>
          <a:r>
            <a:rPr lang="en-US" sz="1200" b="0" i="1">
              <a:solidFill>
                <a:srgbClr val="0070C0"/>
              </a:solidFill>
              <a:latin typeface="Arial" panose="020B0604020202020204" pitchFamily="34" charset="0"/>
              <a:ea typeface="Lato" panose="020F0502020204030203" pitchFamily="34" charset="0"/>
              <a:cs typeface="Arial" panose="020B0604020202020204" pitchFamily="34" charset="0"/>
            </a:rPr>
            <a:t>[</a:t>
          </a:r>
          <a:r>
            <a:rPr lang="en-US" sz="1600" b="0" i="1">
              <a:solidFill>
                <a:srgbClr val="0070C0"/>
              </a:solidFill>
              <a:latin typeface="Arial" panose="020B0604020202020204" pitchFamily="34" charset="0"/>
              <a:ea typeface="Lato" panose="020F0502020204030203" pitchFamily="34" charset="0"/>
              <a:cs typeface="Arial" panose="020B0604020202020204" pitchFamily="34" charset="0"/>
            </a:rPr>
            <a:t>Date]</a:t>
          </a:r>
        </a:p>
        <a:p>
          <a:pPr rtl="0"/>
          <a:r>
            <a:rPr lang="en-US" sz="1600" b="0">
              <a:latin typeface="Arial" panose="020B0604020202020204" pitchFamily="34" charset="0"/>
              <a:ea typeface="Lato" panose="020F0502020204030203" pitchFamily="34" charset="0"/>
              <a:cs typeface="Arial" panose="020B0604020202020204" pitchFamily="34" charset="0"/>
            </a:rPr>
            <a:t>2</a:t>
          </a:r>
          <a:r>
            <a:rPr lang="en-US" sz="1600" b="0" baseline="30000">
              <a:latin typeface="Arial" panose="020B0604020202020204" pitchFamily="34" charset="0"/>
              <a:ea typeface="Lato" panose="020F0502020204030203" pitchFamily="34" charset="0"/>
              <a:cs typeface="Arial" panose="020B0604020202020204" pitchFamily="34" charset="0"/>
            </a:rPr>
            <a:t>nd</a:t>
          </a:r>
          <a:r>
            <a:rPr lang="en-US" sz="1600" b="0">
              <a:latin typeface="Arial" panose="020B0604020202020204" pitchFamily="34" charset="0"/>
              <a:ea typeface="Lato" panose="020F0502020204030203" pitchFamily="34" charset="0"/>
              <a:cs typeface="Arial" panose="020B0604020202020204" pitchFamily="34" charset="0"/>
            </a:rPr>
            <a:t> Council</a:t>
          </a:r>
          <a:br>
            <a:rPr lang="en-US" sz="1600" b="0">
              <a:latin typeface="Arial" panose="020B0604020202020204" pitchFamily="34" charset="0"/>
              <a:ea typeface="Lato" panose="020F0502020204030203" pitchFamily="34" charset="0"/>
              <a:cs typeface="Arial" panose="020B0604020202020204" pitchFamily="34" charset="0"/>
            </a:rPr>
          </a:br>
          <a:r>
            <a:rPr lang="en-US" sz="1600" b="0">
              <a:latin typeface="Arial" panose="020B0604020202020204" pitchFamily="34" charset="0"/>
              <a:ea typeface="Lato" panose="020F0502020204030203" pitchFamily="34" charset="0"/>
              <a:cs typeface="Arial" panose="020B0604020202020204" pitchFamily="34" charset="0"/>
            </a:rPr>
            <a:t>Reading</a:t>
          </a:r>
        </a:p>
      </dgm:t>
    </dgm:pt>
    <dgm:pt modelId="{83DF66B6-8368-4112-8905-47458DE99A39}" type="parTrans" cxnId="{DAD4DF75-280D-4AA2-8113-0C9AC8D10718}">
      <dgm:prSet/>
      <dgm:spPr/>
      <dgm:t>
        <a:bodyPr/>
        <a:lstStyle/>
        <a:p>
          <a:endParaRPr lang="en-US" b="0">
            <a:latin typeface="Arial" panose="020B0604020202020204" pitchFamily="34" charset="0"/>
            <a:ea typeface="Lato" panose="020F0502020204030203" pitchFamily="34" charset="0"/>
            <a:cs typeface="Arial" panose="020B0604020202020204" pitchFamily="34" charset="0"/>
          </a:endParaRPr>
        </a:p>
      </dgm:t>
    </dgm:pt>
    <dgm:pt modelId="{803C391F-0CB7-4025-901B-4D33DB42D22C}" type="sibTrans" cxnId="{DAD4DF75-280D-4AA2-8113-0C9AC8D10718}">
      <dgm:prSet/>
      <dgm:spPr/>
      <dgm:t>
        <a:bodyPr/>
        <a:lstStyle/>
        <a:p>
          <a:endParaRPr lang="en-US" b="0">
            <a:latin typeface="Arial" panose="020B0604020202020204" pitchFamily="34" charset="0"/>
            <a:ea typeface="Lato" panose="020F0502020204030203" pitchFamily="34" charset="0"/>
            <a:cs typeface="Arial" panose="020B0604020202020204" pitchFamily="34" charset="0"/>
          </a:endParaRPr>
        </a:p>
      </dgm:t>
    </dgm:pt>
    <dgm:pt modelId="{5692B524-751F-4B0E-88DC-27B08E74FB55}">
      <dgm:prSet phldrT="[Text]" custT="1"/>
      <dgm:spPr/>
      <dgm:t>
        <a:bodyPr/>
        <a:lstStyle/>
        <a:p>
          <a:r>
            <a:rPr lang="en-US" sz="1600" b="0" i="1">
              <a:solidFill>
                <a:srgbClr val="0070C0"/>
              </a:solidFill>
              <a:latin typeface="Arial" panose="020B0604020202020204" pitchFamily="34" charset="0"/>
              <a:ea typeface="Lato" panose="020F0502020204030203" pitchFamily="34" charset="0"/>
              <a:cs typeface="Arial" panose="020B0604020202020204" pitchFamily="34" charset="0"/>
            </a:rPr>
            <a:t>[Date]</a:t>
          </a:r>
        </a:p>
        <a:p>
          <a:r>
            <a:rPr lang="en-US" sz="1600" b="0">
              <a:latin typeface="Arial" panose="020B0604020202020204" pitchFamily="34" charset="0"/>
              <a:ea typeface="Lato" panose="020F0502020204030203" pitchFamily="34" charset="0"/>
              <a:cs typeface="Arial" panose="020B0604020202020204" pitchFamily="34" charset="0"/>
            </a:rPr>
            <a:t>1</a:t>
          </a:r>
          <a:r>
            <a:rPr lang="en-US" sz="1600" b="0" baseline="30000">
              <a:latin typeface="Arial" panose="020B0604020202020204" pitchFamily="34" charset="0"/>
              <a:ea typeface="Lato" panose="020F0502020204030203" pitchFamily="34" charset="0"/>
              <a:cs typeface="Arial" panose="020B0604020202020204" pitchFamily="34" charset="0"/>
            </a:rPr>
            <a:t>st</a:t>
          </a:r>
          <a:r>
            <a:rPr lang="en-US" sz="1600" b="0">
              <a:latin typeface="Arial" panose="020B0604020202020204" pitchFamily="34" charset="0"/>
              <a:ea typeface="Lato" panose="020F0502020204030203" pitchFamily="34" charset="0"/>
              <a:cs typeface="Arial" panose="020B0604020202020204" pitchFamily="34" charset="0"/>
            </a:rPr>
            <a:t> Council Reading</a:t>
          </a:r>
        </a:p>
      </dgm:t>
    </dgm:pt>
    <dgm:pt modelId="{8FF9B115-8E05-4E5F-B237-EED084134B96}" type="parTrans" cxnId="{0A795C05-866B-41B5-8D36-DCC8582F201F}">
      <dgm:prSet/>
      <dgm:spPr/>
      <dgm:t>
        <a:bodyPr/>
        <a:lstStyle/>
        <a:p>
          <a:endParaRPr lang="en-US" b="0">
            <a:latin typeface="Arial" panose="020B0604020202020204" pitchFamily="34" charset="0"/>
            <a:ea typeface="Lato" panose="020F0502020204030203" pitchFamily="34" charset="0"/>
            <a:cs typeface="Arial" panose="020B0604020202020204" pitchFamily="34" charset="0"/>
          </a:endParaRPr>
        </a:p>
      </dgm:t>
    </dgm:pt>
    <dgm:pt modelId="{9F8964FD-9FEB-49A9-B39D-F3B1A1DBEB82}" type="sibTrans" cxnId="{0A795C05-866B-41B5-8D36-DCC8582F201F}">
      <dgm:prSet/>
      <dgm:spPr/>
      <dgm:t>
        <a:bodyPr/>
        <a:lstStyle/>
        <a:p>
          <a:endParaRPr lang="en-US" b="0">
            <a:latin typeface="Arial" panose="020B0604020202020204" pitchFamily="34" charset="0"/>
            <a:ea typeface="Lato" panose="020F0502020204030203" pitchFamily="34" charset="0"/>
            <a:cs typeface="Arial" panose="020B0604020202020204" pitchFamily="34" charset="0"/>
          </a:endParaRPr>
        </a:p>
      </dgm:t>
    </dgm:pt>
    <dgm:pt modelId="{AB744BA7-84E0-4ACF-ABF8-1D2879829093}">
      <dgm:prSet phldrT="[Text]" custT="1"/>
      <dgm:spPr/>
      <dgm:t>
        <a:bodyPr/>
        <a:lstStyle/>
        <a:p>
          <a:pPr rtl="0"/>
          <a:r>
            <a:rPr lang="en-US" sz="1600" b="0" i="1">
              <a:solidFill>
                <a:srgbClr val="0070C0"/>
              </a:solidFill>
              <a:latin typeface="Arial" panose="020B0604020202020204" pitchFamily="34" charset="0"/>
              <a:ea typeface="Lato" panose="020F0502020204030203" pitchFamily="34" charset="0"/>
              <a:cs typeface="Arial" panose="020B0604020202020204" pitchFamily="34" charset="0"/>
            </a:rPr>
            <a:t>[Date]</a:t>
          </a:r>
        </a:p>
        <a:p>
          <a:pPr rtl="0"/>
          <a:r>
            <a:rPr lang="en-US" sz="1600" b="0">
              <a:latin typeface="Arial" panose="020B0604020202020204" pitchFamily="34" charset="0"/>
              <a:ea typeface="Lato" panose="020F0502020204030203" pitchFamily="34" charset="0"/>
              <a:cs typeface="Arial" panose="020B0604020202020204" pitchFamily="34" charset="0"/>
            </a:rPr>
            <a:t>File with CEC &amp; CBSC</a:t>
          </a:r>
          <a:endParaRPr lang="en-US" sz="1200" b="0">
            <a:latin typeface="Arial" panose="020B0604020202020204" pitchFamily="34" charset="0"/>
            <a:ea typeface="Lato" panose="020F0502020204030203" pitchFamily="34" charset="0"/>
            <a:cs typeface="Arial" panose="020B0604020202020204" pitchFamily="34" charset="0"/>
          </a:endParaRPr>
        </a:p>
      </dgm:t>
    </dgm:pt>
    <dgm:pt modelId="{0A877F09-C15D-4C42-98D9-F37DADBAFB8B}" type="parTrans" cxnId="{CA0434DB-3DCA-4B10-89CB-69A49644E315}">
      <dgm:prSet/>
      <dgm:spPr/>
      <dgm:t>
        <a:bodyPr/>
        <a:lstStyle/>
        <a:p>
          <a:endParaRPr lang="en-US" b="0">
            <a:latin typeface="Arial" panose="020B0604020202020204" pitchFamily="34" charset="0"/>
            <a:ea typeface="Lato" panose="020F0502020204030203" pitchFamily="34" charset="0"/>
            <a:cs typeface="Arial" panose="020B0604020202020204" pitchFamily="34" charset="0"/>
          </a:endParaRPr>
        </a:p>
      </dgm:t>
    </dgm:pt>
    <dgm:pt modelId="{67288F7B-D9ED-46C9-9BC9-7480A6296F25}" type="sibTrans" cxnId="{CA0434DB-3DCA-4B10-89CB-69A49644E315}">
      <dgm:prSet/>
      <dgm:spPr/>
      <dgm:t>
        <a:bodyPr/>
        <a:lstStyle/>
        <a:p>
          <a:endParaRPr lang="en-US" b="0">
            <a:latin typeface="Arial" panose="020B0604020202020204" pitchFamily="34" charset="0"/>
            <a:ea typeface="Lato" panose="020F0502020204030203" pitchFamily="34" charset="0"/>
            <a:cs typeface="Arial" panose="020B0604020202020204" pitchFamily="34" charset="0"/>
          </a:endParaRPr>
        </a:p>
      </dgm:t>
    </dgm:pt>
    <dgm:pt modelId="{C398D0F2-9BFE-431A-A70C-A628F11347FF}">
      <dgm:prSet custT="1"/>
      <dgm:spPr/>
      <dgm:t>
        <a:bodyPr/>
        <a:lstStyle/>
        <a:p>
          <a:r>
            <a:rPr lang="en-US" sz="1600" b="0" i="1">
              <a:solidFill>
                <a:srgbClr val="0070C0"/>
              </a:solidFill>
              <a:latin typeface="Arial" panose="020B0604020202020204" pitchFamily="34" charset="0"/>
              <a:ea typeface="Lato" panose="020F0502020204030203" pitchFamily="34" charset="0"/>
              <a:cs typeface="Arial" panose="020B0604020202020204" pitchFamily="34" charset="0"/>
            </a:rPr>
            <a:t>[Date]</a:t>
          </a:r>
        </a:p>
        <a:p>
          <a:r>
            <a:rPr lang="en-US" sz="1600" b="0">
              <a:latin typeface="Arial" panose="020B0604020202020204" pitchFamily="34" charset="0"/>
              <a:ea typeface="Lato" panose="020F0502020204030203" pitchFamily="34" charset="0"/>
              <a:cs typeface="Arial" panose="020B0604020202020204" pitchFamily="34" charset="0"/>
            </a:rPr>
            <a:t>Code takes effect</a:t>
          </a:r>
        </a:p>
      </dgm:t>
    </dgm:pt>
    <dgm:pt modelId="{9518E520-E62C-48CF-82BC-CBD8AC8D7FA1}" type="parTrans" cxnId="{A6D9AEC4-A657-425C-92D3-0F9F68261F94}">
      <dgm:prSet/>
      <dgm:spPr/>
      <dgm:t>
        <a:bodyPr/>
        <a:lstStyle/>
        <a:p>
          <a:endParaRPr lang="en-US" b="0">
            <a:latin typeface="Arial" panose="020B0604020202020204" pitchFamily="34" charset="0"/>
            <a:ea typeface="Lato" panose="020F0502020204030203" pitchFamily="34" charset="0"/>
            <a:cs typeface="Arial" panose="020B0604020202020204" pitchFamily="34" charset="0"/>
          </a:endParaRPr>
        </a:p>
      </dgm:t>
    </dgm:pt>
    <dgm:pt modelId="{4318C2F0-3FB0-462D-8BFF-1391C0C38E4E}" type="sibTrans" cxnId="{A6D9AEC4-A657-425C-92D3-0F9F68261F94}">
      <dgm:prSet/>
      <dgm:spPr/>
      <dgm:t>
        <a:bodyPr/>
        <a:lstStyle/>
        <a:p>
          <a:endParaRPr lang="en-US" b="0">
            <a:latin typeface="Arial" panose="020B0604020202020204" pitchFamily="34" charset="0"/>
            <a:ea typeface="Lato" panose="020F0502020204030203" pitchFamily="34" charset="0"/>
            <a:cs typeface="Arial" panose="020B0604020202020204" pitchFamily="34" charset="0"/>
          </a:endParaRPr>
        </a:p>
      </dgm:t>
    </dgm:pt>
    <dgm:pt modelId="{6EED5EB9-68E7-461E-A2C5-589E1F278CFB}">
      <dgm:prSet custT="1"/>
      <dgm:spPr/>
      <dgm:t>
        <a:bodyPr/>
        <a:lstStyle/>
        <a:p>
          <a:r>
            <a:rPr lang="en-US" sz="1600" b="0" i="1">
              <a:solidFill>
                <a:srgbClr val="0070C0"/>
              </a:solidFill>
              <a:latin typeface="Arial" panose="020B0604020202020204" pitchFamily="34" charset="0"/>
              <a:ea typeface="Lato" panose="020F0502020204030203" pitchFamily="34" charset="0"/>
              <a:cs typeface="Arial" panose="020B0604020202020204" pitchFamily="34" charset="0"/>
            </a:rPr>
            <a:t>[Date]</a:t>
          </a:r>
        </a:p>
        <a:p>
          <a:r>
            <a:rPr lang="en-US" sz="1600" b="0" i="1">
              <a:solidFill>
                <a:srgbClr val="0070C0"/>
              </a:solidFill>
              <a:latin typeface="Arial" panose="020B0604020202020204" pitchFamily="34" charset="0"/>
              <a:ea typeface="Lato" panose="020F0502020204030203" pitchFamily="34" charset="0"/>
              <a:cs typeface="Arial" panose="020B0604020202020204" pitchFamily="34" charset="0"/>
            </a:rPr>
            <a:t>[Name of commissions and/or committees]</a:t>
          </a:r>
        </a:p>
      </dgm:t>
    </dgm:pt>
    <dgm:pt modelId="{0802CAA2-2129-4897-9026-1345C821982F}" type="parTrans" cxnId="{B44EE93E-DB5F-427D-8276-29961A1172F5}">
      <dgm:prSet/>
      <dgm:spPr/>
      <dgm:t>
        <a:bodyPr/>
        <a:lstStyle/>
        <a:p>
          <a:endParaRPr lang="en-US" b="0">
            <a:latin typeface="Arial" panose="020B0604020202020204" pitchFamily="34" charset="0"/>
            <a:ea typeface="Lato" panose="020F0502020204030203" pitchFamily="34" charset="0"/>
            <a:cs typeface="Arial" panose="020B0604020202020204" pitchFamily="34" charset="0"/>
          </a:endParaRPr>
        </a:p>
      </dgm:t>
    </dgm:pt>
    <dgm:pt modelId="{BFBD9AC0-A314-4385-BF56-9E9B7282B5AC}" type="sibTrans" cxnId="{B44EE93E-DB5F-427D-8276-29961A1172F5}">
      <dgm:prSet/>
      <dgm:spPr/>
      <dgm:t>
        <a:bodyPr/>
        <a:lstStyle/>
        <a:p>
          <a:endParaRPr lang="en-US" b="0">
            <a:latin typeface="Arial" panose="020B0604020202020204" pitchFamily="34" charset="0"/>
            <a:ea typeface="Lato" panose="020F0502020204030203" pitchFamily="34" charset="0"/>
            <a:cs typeface="Arial" panose="020B0604020202020204" pitchFamily="34" charset="0"/>
          </a:endParaRPr>
        </a:p>
      </dgm:t>
    </dgm:pt>
    <dgm:pt modelId="{FA5BA89F-20EA-43F4-B477-C16A1C20E43C}" type="pres">
      <dgm:prSet presAssocID="{8587D8D8-027B-4A20-851F-84D1EA0F9B7E}" presName="Name0" presStyleCnt="0">
        <dgm:presLayoutVars>
          <dgm:dir/>
          <dgm:resizeHandles val="exact"/>
        </dgm:presLayoutVars>
      </dgm:prSet>
      <dgm:spPr/>
    </dgm:pt>
    <dgm:pt modelId="{A075465C-2704-4113-BD5D-A1A66F899A06}" type="pres">
      <dgm:prSet presAssocID="{8587D8D8-027B-4A20-851F-84D1EA0F9B7E}" presName="arrow" presStyleLbl="bgShp" presStyleIdx="0" presStyleCnt="1"/>
      <dgm:spPr/>
    </dgm:pt>
    <dgm:pt modelId="{E4DB2774-9471-451A-AA5D-64CC5127AB64}" type="pres">
      <dgm:prSet presAssocID="{8587D8D8-027B-4A20-851F-84D1EA0F9B7E}" presName="points" presStyleCnt="0"/>
      <dgm:spPr/>
    </dgm:pt>
    <dgm:pt modelId="{D2D128AD-2A19-49E4-AFA8-88C7FF86B868}" type="pres">
      <dgm:prSet presAssocID="{6950ABA8-BDE2-4C1D-AC4D-D1030C01666C}" presName="compositeA" presStyleCnt="0"/>
      <dgm:spPr/>
    </dgm:pt>
    <dgm:pt modelId="{FAD99CE1-B383-41FF-8531-CAA83BC32020}" type="pres">
      <dgm:prSet presAssocID="{6950ABA8-BDE2-4C1D-AC4D-D1030C01666C}" presName="textA" presStyleLbl="revTx" presStyleIdx="0" presStyleCnt="6">
        <dgm:presLayoutVars>
          <dgm:bulletEnabled val="1"/>
        </dgm:presLayoutVars>
      </dgm:prSet>
      <dgm:spPr/>
    </dgm:pt>
    <dgm:pt modelId="{9496E182-2E5B-4279-ACE3-09C0226C5992}" type="pres">
      <dgm:prSet presAssocID="{6950ABA8-BDE2-4C1D-AC4D-D1030C01666C}" presName="circleA" presStyleLbl="node1" presStyleIdx="0" presStyleCnt="6"/>
      <dgm:spPr/>
    </dgm:pt>
    <dgm:pt modelId="{6EA83375-E2F9-4B23-9516-FA081DDD7590}" type="pres">
      <dgm:prSet presAssocID="{6950ABA8-BDE2-4C1D-AC4D-D1030C01666C}" presName="spaceA" presStyleCnt="0"/>
      <dgm:spPr/>
    </dgm:pt>
    <dgm:pt modelId="{B1D8B324-9199-4B5B-8C36-D1057A0E03E0}" type="pres">
      <dgm:prSet presAssocID="{BC3453A2-0947-479B-BA50-7E7AAD496110}" presName="space" presStyleCnt="0"/>
      <dgm:spPr/>
    </dgm:pt>
    <dgm:pt modelId="{7A4AA0BC-8DC9-4E38-A02F-1CA7353CC2A0}" type="pres">
      <dgm:prSet presAssocID="{6EED5EB9-68E7-461E-A2C5-589E1F278CFB}" presName="compositeB" presStyleCnt="0"/>
      <dgm:spPr/>
    </dgm:pt>
    <dgm:pt modelId="{87BF1A83-D981-4AFC-BD67-C2F462B58082}" type="pres">
      <dgm:prSet presAssocID="{6EED5EB9-68E7-461E-A2C5-589E1F278CFB}" presName="textB" presStyleLbl="revTx" presStyleIdx="1" presStyleCnt="6">
        <dgm:presLayoutVars>
          <dgm:bulletEnabled val="1"/>
        </dgm:presLayoutVars>
      </dgm:prSet>
      <dgm:spPr/>
    </dgm:pt>
    <dgm:pt modelId="{6C4ED1FF-FAC0-4447-8FCE-DD11C60FDA2D}" type="pres">
      <dgm:prSet presAssocID="{6EED5EB9-68E7-461E-A2C5-589E1F278CFB}" presName="circleB" presStyleLbl="node1" presStyleIdx="1" presStyleCnt="6"/>
      <dgm:spPr/>
    </dgm:pt>
    <dgm:pt modelId="{AE368887-35E8-4CC1-B6BD-64136F214376}" type="pres">
      <dgm:prSet presAssocID="{6EED5EB9-68E7-461E-A2C5-589E1F278CFB}" presName="spaceB" presStyleCnt="0"/>
      <dgm:spPr/>
    </dgm:pt>
    <dgm:pt modelId="{956366DE-5737-4824-B09C-02C48AF2305E}" type="pres">
      <dgm:prSet presAssocID="{BFBD9AC0-A314-4385-BF56-9E9B7282B5AC}" presName="space" presStyleCnt="0"/>
      <dgm:spPr/>
    </dgm:pt>
    <dgm:pt modelId="{9B3A0431-931D-41F2-8E29-91F2B153FA05}" type="pres">
      <dgm:prSet presAssocID="{5692B524-751F-4B0E-88DC-27B08E74FB55}" presName="compositeA" presStyleCnt="0"/>
      <dgm:spPr/>
    </dgm:pt>
    <dgm:pt modelId="{AB31AC81-6EB5-41C3-B5DA-23B0179E08CC}" type="pres">
      <dgm:prSet presAssocID="{5692B524-751F-4B0E-88DC-27B08E74FB55}" presName="textA" presStyleLbl="revTx" presStyleIdx="2" presStyleCnt="6">
        <dgm:presLayoutVars>
          <dgm:bulletEnabled val="1"/>
        </dgm:presLayoutVars>
      </dgm:prSet>
      <dgm:spPr/>
    </dgm:pt>
    <dgm:pt modelId="{04E37ED9-F705-457C-AC7B-56326429449D}" type="pres">
      <dgm:prSet presAssocID="{5692B524-751F-4B0E-88DC-27B08E74FB55}" presName="circleA" presStyleLbl="node1" presStyleIdx="2" presStyleCnt="6"/>
      <dgm:spPr/>
    </dgm:pt>
    <dgm:pt modelId="{9351DE12-D547-4706-9114-0D18D7CA37BD}" type="pres">
      <dgm:prSet presAssocID="{5692B524-751F-4B0E-88DC-27B08E74FB55}" presName="spaceA" presStyleCnt="0"/>
      <dgm:spPr/>
    </dgm:pt>
    <dgm:pt modelId="{625DF7D7-4333-465A-9E79-41D7D3EF6646}" type="pres">
      <dgm:prSet presAssocID="{9F8964FD-9FEB-49A9-B39D-F3B1A1DBEB82}" presName="space" presStyleCnt="0"/>
      <dgm:spPr/>
    </dgm:pt>
    <dgm:pt modelId="{F537C097-A7EA-4580-B14F-CC4802F4908C}" type="pres">
      <dgm:prSet presAssocID="{542A3DA7-4395-4EEB-B1CC-3F4AFA081052}" presName="compositeB" presStyleCnt="0"/>
      <dgm:spPr/>
    </dgm:pt>
    <dgm:pt modelId="{3C3B2223-1908-4085-95E0-C69D89395AC6}" type="pres">
      <dgm:prSet presAssocID="{542A3DA7-4395-4EEB-B1CC-3F4AFA081052}" presName="textB" presStyleLbl="revTx" presStyleIdx="3" presStyleCnt="6">
        <dgm:presLayoutVars>
          <dgm:bulletEnabled val="1"/>
        </dgm:presLayoutVars>
      </dgm:prSet>
      <dgm:spPr/>
    </dgm:pt>
    <dgm:pt modelId="{568DD6DD-EA32-476B-9D29-47632175416E}" type="pres">
      <dgm:prSet presAssocID="{542A3DA7-4395-4EEB-B1CC-3F4AFA081052}" presName="circleB" presStyleLbl="node1" presStyleIdx="3" presStyleCnt="6"/>
      <dgm:spPr/>
    </dgm:pt>
    <dgm:pt modelId="{4CBC9043-AED4-424F-BEDC-BFAC5D980FED}" type="pres">
      <dgm:prSet presAssocID="{542A3DA7-4395-4EEB-B1CC-3F4AFA081052}" presName="spaceB" presStyleCnt="0"/>
      <dgm:spPr/>
    </dgm:pt>
    <dgm:pt modelId="{A5A1376C-011D-4CA8-A601-C0EDF716724D}" type="pres">
      <dgm:prSet presAssocID="{803C391F-0CB7-4025-901B-4D33DB42D22C}" presName="space" presStyleCnt="0"/>
      <dgm:spPr/>
    </dgm:pt>
    <dgm:pt modelId="{40FAF63D-FDC7-4C95-84F9-C246BD5F23AA}" type="pres">
      <dgm:prSet presAssocID="{AB744BA7-84E0-4ACF-ABF8-1D2879829093}" presName="compositeA" presStyleCnt="0"/>
      <dgm:spPr/>
    </dgm:pt>
    <dgm:pt modelId="{1CEEC08E-C6AD-4C0A-A6F9-8873628261CE}" type="pres">
      <dgm:prSet presAssocID="{AB744BA7-84E0-4ACF-ABF8-1D2879829093}" presName="textA" presStyleLbl="revTx" presStyleIdx="4" presStyleCnt="6" custScaleX="122011" custScaleY="76010" custLinFactNeighborX="1271" custLinFactNeighborY="18705">
        <dgm:presLayoutVars>
          <dgm:bulletEnabled val="1"/>
        </dgm:presLayoutVars>
      </dgm:prSet>
      <dgm:spPr/>
    </dgm:pt>
    <dgm:pt modelId="{871693ED-AE76-45B1-BB2D-8660E0007E18}" type="pres">
      <dgm:prSet presAssocID="{AB744BA7-84E0-4ACF-ABF8-1D2879829093}" presName="circleA" presStyleLbl="node1" presStyleIdx="4" presStyleCnt="6"/>
      <dgm:spPr/>
    </dgm:pt>
    <dgm:pt modelId="{57217DE0-7454-48E0-83EA-EB172D29A94A}" type="pres">
      <dgm:prSet presAssocID="{AB744BA7-84E0-4ACF-ABF8-1D2879829093}" presName="spaceA" presStyleCnt="0"/>
      <dgm:spPr/>
    </dgm:pt>
    <dgm:pt modelId="{08DF3D19-42AF-459F-8FBF-F1FDAEEF289F}" type="pres">
      <dgm:prSet presAssocID="{67288F7B-D9ED-46C9-9BC9-7480A6296F25}" presName="space" presStyleCnt="0"/>
      <dgm:spPr/>
    </dgm:pt>
    <dgm:pt modelId="{342C416F-EB95-49CD-AC63-16B0DF55876C}" type="pres">
      <dgm:prSet presAssocID="{C398D0F2-9BFE-431A-A70C-A628F11347FF}" presName="compositeB" presStyleCnt="0"/>
      <dgm:spPr/>
    </dgm:pt>
    <dgm:pt modelId="{C226C967-9DC7-4714-BDFB-A3CA4D654191}" type="pres">
      <dgm:prSet presAssocID="{C398D0F2-9BFE-431A-A70C-A628F11347FF}" presName="textB" presStyleLbl="revTx" presStyleIdx="5" presStyleCnt="6">
        <dgm:presLayoutVars>
          <dgm:bulletEnabled val="1"/>
        </dgm:presLayoutVars>
      </dgm:prSet>
      <dgm:spPr/>
    </dgm:pt>
    <dgm:pt modelId="{4FE9E723-30C9-400A-B9D3-1E34263F4AA1}" type="pres">
      <dgm:prSet presAssocID="{C398D0F2-9BFE-431A-A70C-A628F11347FF}" presName="circleB" presStyleLbl="node1" presStyleIdx="5" presStyleCnt="6"/>
      <dgm:spPr/>
    </dgm:pt>
    <dgm:pt modelId="{560271B9-7772-4A54-AE2E-C9299789FFC1}" type="pres">
      <dgm:prSet presAssocID="{C398D0F2-9BFE-431A-A70C-A628F11347FF}" presName="spaceB" presStyleCnt="0"/>
      <dgm:spPr/>
    </dgm:pt>
  </dgm:ptLst>
  <dgm:cxnLst>
    <dgm:cxn modelId="{F4F29901-A106-4D29-8ED6-376CEE73D1A5}" type="presOf" srcId="{6EED5EB9-68E7-461E-A2C5-589E1F278CFB}" destId="{87BF1A83-D981-4AFC-BD67-C2F462B58082}" srcOrd="0" destOrd="0" presId="urn:microsoft.com/office/officeart/2005/8/layout/hProcess11"/>
    <dgm:cxn modelId="{0A795C05-866B-41B5-8D36-DCC8582F201F}" srcId="{8587D8D8-027B-4A20-851F-84D1EA0F9B7E}" destId="{5692B524-751F-4B0E-88DC-27B08E74FB55}" srcOrd="2" destOrd="0" parTransId="{8FF9B115-8E05-4E5F-B237-EED084134B96}" sibTransId="{9F8964FD-9FEB-49A9-B39D-F3B1A1DBEB82}"/>
    <dgm:cxn modelId="{294EFA19-B847-4458-9261-C1B38FDFF524}" type="presOf" srcId="{8587D8D8-027B-4A20-851F-84D1EA0F9B7E}" destId="{FA5BA89F-20EA-43F4-B477-C16A1C20E43C}" srcOrd="0" destOrd="0" presId="urn:microsoft.com/office/officeart/2005/8/layout/hProcess11"/>
    <dgm:cxn modelId="{B44EE93E-DB5F-427D-8276-29961A1172F5}" srcId="{8587D8D8-027B-4A20-851F-84D1EA0F9B7E}" destId="{6EED5EB9-68E7-461E-A2C5-589E1F278CFB}" srcOrd="1" destOrd="0" parTransId="{0802CAA2-2129-4897-9026-1345C821982F}" sibTransId="{BFBD9AC0-A314-4385-BF56-9E9B7282B5AC}"/>
    <dgm:cxn modelId="{690B9D71-F217-434C-BB53-9553485BE67C}" type="presOf" srcId="{542A3DA7-4395-4EEB-B1CC-3F4AFA081052}" destId="{3C3B2223-1908-4085-95E0-C69D89395AC6}" srcOrd="0" destOrd="0" presId="urn:microsoft.com/office/officeart/2005/8/layout/hProcess11"/>
    <dgm:cxn modelId="{DAD4DF75-280D-4AA2-8113-0C9AC8D10718}" srcId="{8587D8D8-027B-4A20-851F-84D1EA0F9B7E}" destId="{542A3DA7-4395-4EEB-B1CC-3F4AFA081052}" srcOrd="3" destOrd="0" parTransId="{83DF66B6-8368-4112-8905-47458DE99A39}" sibTransId="{803C391F-0CB7-4025-901B-4D33DB42D22C}"/>
    <dgm:cxn modelId="{DC7F178C-DDF9-4061-9632-0EEB9B45AC8A}" type="presOf" srcId="{C398D0F2-9BFE-431A-A70C-A628F11347FF}" destId="{C226C967-9DC7-4714-BDFB-A3CA4D654191}" srcOrd="0" destOrd="0" presId="urn:microsoft.com/office/officeart/2005/8/layout/hProcess11"/>
    <dgm:cxn modelId="{F8C128A9-C922-4C90-B61E-B864CE0BD769}" type="presOf" srcId="{AB744BA7-84E0-4ACF-ABF8-1D2879829093}" destId="{1CEEC08E-C6AD-4C0A-A6F9-8873628261CE}" srcOrd="0" destOrd="0" presId="urn:microsoft.com/office/officeart/2005/8/layout/hProcess11"/>
    <dgm:cxn modelId="{A6D9AEC4-A657-425C-92D3-0F9F68261F94}" srcId="{8587D8D8-027B-4A20-851F-84D1EA0F9B7E}" destId="{C398D0F2-9BFE-431A-A70C-A628F11347FF}" srcOrd="5" destOrd="0" parTransId="{9518E520-E62C-48CF-82BC-CBD8AC8D7FA1}" sibTransId="{4318C2F0-3FB0-462D-8BFF-1391C0C38E4E}"/>
    <dgm:cxn modelId="{D4700DC9-DE9F-4E45-A777-ED195AAFE0D2}" srcId="{8587D8D8-027B-4A20-851F-84D1EA0F9B7E}" destId="{6950ABA8-BDE2-4C1D-AC4D-D1030C01666C}" srcOrd="0" destOrd="0" parTransId="{3ABFF2E2-4EAD-440A-96C5-D118E08AC486}" sibTransId="{BC3453A2-0947-479B-BA50-7E7AAD496110}"/>
    <dgm:cxn modelId="{07490EDB-6DDE-40AD-89D7-39BE630D7C54}" type="presOf" srcId="{5692B524-751F-4B0E-88DC-27B08E74FB55}" destId="{AB31AC81-6EB5-41C3-B5DA-23B0179E08CC}" srcOrd="0" destOrd="0" presId="urn:microsoft.com/office/officeart/2005/8/layout/hProcess11"/>
    <dgm:cxn modelId="{CA0434DB-3DCA-4B10-89CB-69A49644E315}" srcId="{8587D8D8-027B-4A20-851F-84D1EA0F9B7E}" destId="{AB744BA7-84E0-4ACF-ABF8-1D2879829093}" srcOrd="4" destOrd="0" parTransId="{0A877F09-C15D-4C42-98D9-F37DADBAFB8B}" sibTransId="{67288F7B-D9ED-46C9-9BC9-7480A6296F25}"/>
    <dgm:cxn modelId="{A23EA9FC-2981-4A7C-84AC-F9B14778618D}" type="presOf" srcId="{6950ABA8-BDE2-4C1D-AC4D-D1030C01666C}" destId="{FAD99CE1-B383-41FF-8531-CAA83BC32020}" srcOrd="0" destOrd="0" presId="urn:microsoft.com/office/officeart/2005/8/layout/hProcess11"/>
    <dgm:cxn modelId="{AF93890A-D2DC-4A7B-B40A-B992F1857914}" type="presParOf" srcId="{FA5BA89F-20EA-43F4-B477-C16A1C20E43C}" destId="{A075465C-2704-4113-BD5D-A1A66F899A06}" srcOrd="0" destOrd="0" presId="urn:microsoft.com/office/officeart/2005/8/layout/hProcess11"/>
    <dgm:cxn modelId="{FA396E10-B628-47D2-8C3B-8EAF850FA72D}" type="presParOf" srcId="{FA5BA89F-20EA-43F4-B477-C16A1C20E43C}" destId="{E4DB2774-9471-451A-AA5D-64CC5127AB64}" srcOrd="1" destOrd="0" presId="urn:microsoft.com/office/officeart/2005/8/layout/hProcess11"/>
    <dgm:cxn modelId="{775BFAA4-C43B-42CF-B132-E048E6FE4856}" type="presParOf" srcId="{E4DB2774-9471-451A-AA5D-64CC5127AB64}" destId="{D2D128AD-2A19-49E4-AFA8-88C7FF86B868}" srcOrd="0" destOrd="0" presId="urn:microsoft.com/office/officeart/2005/8/layout/hProcess11"/>
    <dgm:cxn modelId="{04AA6C06-8280-434A-A721-AB70AE831B7C}" type="presParOf" srcId="{D2D128AD-2A19-49E4-AFA8-88C7FF86B868}" destId="{FAD99CE1-B383-41FF-8531-CAA83BC32020}" srcOrd="0" destOrd="0" presId="urn:microsoft.com/office/officeart/2005/8/layout/hProcess11"/>
    <dgm:cxn modelId="{65ABFF43-E040-4360-AC92-612B1C51C842}" type="presParOf" srcId="{D2D128AD-2A19-49E4-AFA8-88C7FF86B868}" destId="{9496E182-2E5B-4279-ACE3-09C0226C5992}" srcOrd="1" destOrd="0" presId="urn:microsoft.com/office/officeart/2005/8/layout/hProcess11"/>
    <dgm:cxn modelId="{DCF05321-A914-44AC-9C8B-1BBE5A7AB3EB}" type="presParOf" srcId="{D2D128AD-2A19-49E4-AFA8-88C7FF86B868}" destId="{6EA83375-E2F9-4B23-9516-FA081DDD7590}" srcOrd="2" destOrd="0" presId="urn:microsoft.com/office/officeart/2005/8/layout/hProcess11"/>
    <dgm:cxn modelId="{7DC366FB-A71D-4FE5-9F9A-625A0E8E9D29}" type="presParOf" srcId="{E4DB2774-9471-451A-AA5D-64CC5127AB64}" destId="{B1D8B324-9199-4B5B-8C36-D1057A0E03E0}" srcOrd="1" destOrd="0" presId="urn:microsoft.com/office/officeart/2005/8/layout/hProcess11"/>
    <dgm:cxn modelId="{E2ABC561-522F-40F3-B298-48787361B527}" type="presParOf" srcId="{E4DB2774-9471-451A-AA5D-64CC5127AB64}" destId="{7A4AA0BC-8DC9-4E38-A02F-1CA7353CC2A0}" srcOrd="2" destOrd="0" presId="urn:microsoft.com/office/officeart/2005/8/layout/hProcess11"/>
    <dgm:cxn modelId="{525E052E-95DF-4AB7-B88D-D3220DA09DF9}" type="presParOf" srcId="{7A4AA0BC-8DC9-4E38-A02F-1CA7353CC2A0}" destId="{87BF1A83-D981-4AFC-BD67-C2F462B58082}" srcOrd="0" destOrd="0" presId="urn:microsoft.com/office/officeart/2005/8/layout/hProcess11"/>
    <dgm:cxn modelId="{EEF93FA0-C9DD-4959-BAA7-10FF53A0240B}" type="presParOf" srcId="{7A4AA0BC-8DC9-4E38-A02F-1CA7353CC2A0}" destId="{6C4ED1FF-FAC0-4447-8FCE-DD11C60FDA2D}" srcOrd="1" destOrd="0" presId="urn:microsoft.com/office/officeart/2005/8/layout/hProcess11"/>
    <dgm:cxn modelId="{1846F9B1-C468-4B1D-BBAB-0DDD6BEA4649}" type="presParOf" srcId="{7A4AA0BC-8DC9-4E38-A02F-1CA7353CC2A0}" destId="{AE368887-35E8-4CC1-B6BD-64136F214376}" srcOrd="2" destOrd="0" presId="urn:microsoft.com/office/officeart/2005/8/layout/hProcess11"/>
    <dgm:cxn modelId="{FA47CE9E-3FD0-4F4A-A120-FD7E61EF82CD}" type="presParOf" srcId="{E4DB2774-9471-451A-AA5D-64CC5127AB64}" destId="{956366DE-5737-4824-B09C-02C48AF2305E}" srcOrd="3" destOrd="0" presId="urn:microsoft.com/office/officeart/2005/8/layout/hProcess11"/>
    <dgm:cxn modelId="{70D058D5-4945-4424-8414-1D3297AAAF8D}" type="presParOf" srcId="{E4DB2774-9471-451A-AA5D-64CC5127AB64}" destId="{9B3A0431-931D-41F2-8E29-91F2B153FA05}" srcOrd="4" destOrd="0" presId="urn:microsoft.com/office/officeart/2005/8/layout/hProcess11"/>
    <dgm:cxn modelId="{53456300-6051-4CD2-8979-D9C7EA3729F2}" type="presParOf" srcId="{9B3A0431-931D-41F2-8E29-91F2B153FA05}" destId="{AB31AC81-6EB5-41C3-B5DA-23B0179E08CC}" srcOrd="0" destOrd="0" presId="urn:microsoft.com/office/officeart/2005/8/layout/hProcess11"/>
    <dgm:cxn modelId="{C5FDF3AF-695F-4FBA-BA1B-3BBDA312279A}" type="presParOf" srcId="{9B3A0431-931D-41F2-8E29-91F2B153FA05}" destId="{04E37ED9-F705-457C-AC7B-56326429449D}" srcOrd="1" destOrd="0" presId="urn:microsoft.com/office/officeart/2005/8/layout/hProcess11"/>
    <dgm:cxn modelId="{F8748C7D-A6FC-48AE-A94A-A2E36B419FC4}" type="presParOf" srcId="{9B3A0431-931D-41F2-8E29-91F2B153FA05}" destId="{9351DE12-D547-4706-9114-0D18D7CA37BD}" srcOrd="2" destOrd="0" presId="urn:microsoft.com/office/officeart/2005/8/layout/hProcess11"/>
    <dgm:cxn modelId="{5C7FB29A-85DD-4159-8478-B971E7658639}" type="presParOf" srcId="{E4DB2774-9471-451A-AA5D-64CC5127AB64}" destId="{625DF7D7-4333-465A-9E79-41D7D3EF6646}" srcOrd="5" destOrd="0" presId="urn:microsoft.com/office/officeart/2005/8/layout/hProcess11"/>
    <dgm:cxn modelId="{F0BA089C-AFEA-4B6E-91D4-5B1DEBA756FB}" type="presParOf" srcId="{E4DB2774-9471-451A-AA5D-64CC5127AB64}" destId="{F537C097-A7EA-4580-B14F-CC4802F4908C}" srcOrd="6" destOrd="0" presId="urn:microsoft.com/office/officeart/2005/8/layout/hProcess11"/>
    <dgm:cxn modelId="{780B04FB-79BF-4A14-9E66-0431590BCAB8}" type="presParOf" srcId="{F537C097-A7EA-4580-B14F-CC4802F4908C}" destId="{3C3B2223-1908-4085-95E0-C69D89395AC6}" srcOrd="0" destOrd="0" presId="urn:microsoft.com/office/officeart/2005/8/layout/hProcess11"/>
    <dgm:cxn modelId="{2F1EC633-9A8A-4180-8872-3C44E97B001E}" type="presParOf" srcId="{F537C097-A7EA-4580-B14F-CC4802F4908C}" destId="{568DD6DD-EA32-476B-9D29-47632175416E}" srcOrd="1" destOrd="0" presId="urn:microsoft.com/office/officeart/2005/8/layout/hProcess11"/>
    <dgm:cxn modelId="{F61C87E5-C294-4614-8F51-7A2E1E6A4A10}" type="presParOf" srcId="{F537C097-A7EA-4580-B14F-CC4802F4908C}" destId="{4CBC9043-AED4-424F-BEDC-BFAC5D980FED}" srcOrd="2" destOrd="0" presId="urn:microsoft.com/office/officeart/2005/8/layout/hProcess11"/>
    <dgm:cxn modelId="{CB207B43-093C-418B-B94E-82FA4F156884}" type="presParOf" srcId="{E4DB2774-9471-451A-AA5D-64CC5127AB64}" destId="{A5A1376C-011D-4CA8-A601-C0EDF716724D}" srcOrd="7" destOrd="0" presId="urn:microsoft.com/office/officeart/2005/8/layout/hProcess11"/>
    <dgm:cxn modelId="{0A02BA80-3C11-4B57-AE9C-E937EE03677D}" type="presParOf" srcId="{E4DB2774-9471-451A-AA5D-64CC5127AB64}" destId="{40FAF63D-FDC7-4C95-84F9-C246BD5F23AA}" srcOrd="8" destOrd="0" presId="urn:microsoft.com/office/officeart/2005/8/layout/hProcess11"/>
    <dgm:cxn modelId="{DC61D42F-7063-4A11-B9D9-380E6872675B}" type="presParOf" srcId="{40FAF63D-FDC7-4C95-84F9-C246BD5F23AA}" destId="{1CEEC08E-C6AD-4C0A-A6F9-8873628261CE}" srcOrd="0" destOrd="0" presId="urn:microsoft.com/office/officeart/2005/8/layout/hProcess11"/>
    <dgm:cxn modelId="{20E525C2-8F44-4123-BD2A-5974780B3FEB}" type="presParOf" srcId="{40FAF63D-FDC7-4C95-84F9-C246BD5F23AA}" destId="{871693ED-AE76-45B1-BB2D-8660E0007E18}" srcOrd="1" destOrd="0" presId="urn:microsoft.com/office/officeart/2005/8/layout/hProcess11"/>
    <dgm:cxn modelId="{25A76701-38C4-44A1-AFAE-F920C626E631}" type="presParOf" srcId="{40FAF63D-FDC7-4C95-84F9-C246BD5F23AA}" destId="{57217DE0-7454-48E0-83EA-EB172D29A94A}" srcOrd="2" destOrd="0" presId="urn:microsoft.com/office/officeart/2005/8/layout/hProcess11"/>
    <dgm:cxn modelId="{09D51627-ED91-4FF3-B9E9-B918220F64FA}" type="presParOf" srcId="{E4DB2774-9471-451A-AA5D-64CC5127AB64}" destId="{08DF3D19-42AF-459F-8FBF-F1FDAEEF289F}" srcOrd="9" destOrd="0" presId="urn:microsoft.com/office/officeart/2005/8/layout/hProcess11"/>
    <dgm:cxn modelId="{014F67CA-36DE-4939-919B-69A701D979C3}" type="presParOf" srcId="{E4DB2774-9471-451A-AA5D-64CC5127AB64}" destId="{342C416F-EB95-49CD-AC63-16B0DF55876C}" srcOrd="10" destOrd="0" presId="urn:microsoft.com/office/officeart/2005/8/layout/hProcess11"/>
    <dgm:cxn modelId="{4C1304CB-6950-4DDB-9FC9-45D26A97B108}" type="presParOf" srcId="{342C416F-EB95-49CD-AC63-16B0DF55876C}" destId="{C226C967-9DC7-4714-BDFB-A3CA4D654191}" srcOrd="0" destOrd="0" presId="urn:microsoft.com/office/officeart/2005/8/layout/hProcess11"/>
    <dgm:cxn modelId="{9B91FAC0-C41B-48F9-9397-4C28F25282BE}" type="presParOf" srcId="{342C416F-EB95-49CD-AC63-16B0DF55876C}" destId="{4FE9E723-30C9-400A-B9D3-1E34263F4AA1}" srcOrd="1" destOrd="0" presId="urn:microsoft.com/office/officeart/2005/8/layout/hProcess11"/>
    <dgm:cxn modelId="{45B3B236-24BD-4C9E-B17D-8379DE5AB474}" type="presParOf" srcId="{342C416F-EB95-49CD-AC63-16B0DF55876C}" destId="{560271B9-7772-4A54-AE2E-C9299789FFC1}"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5465C-2704-4113-BD5D-A1A66F899A06}">
      <dsp:nvSpPr>
        <dsp:cNvPr id="0" name=""/>
        <dsp:cNvSpPr/>
      </dsp:nvSpPr>
      <dsp:spPr>
        <a:xfrm>
          <a:off x="0" y="1103931"/>
          <a:ext cx="11125200" cy="1471908"/>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D99CE1-B383-41FF-8531-CAA83BC32020}">
      <dsp:nvSpPr>
        <dsp:cNvPr id="0" name=""/>
        <dsp:cNvSpPr/>
      </dsp:nvSpPr>
      <dsp:spPr>
        <a:xfrm>
          <a:off x="513" y="0"/>
          <a:ext cx="1547369"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rtl="0">
            <a:lnSpc>
              <a:spcPct val="90000"/>
            </a:lnSpc>
            <a:spcBef>
              <a:spcPct val="0"/>
            </a:spcBef>
            <a:spcAft>
              <a:spcPct val="35000"/>
            </a:spcAft>
            <a:buNone/>
          </a:pPr>
          <a:r>
            <a:rPr lang="en-US" sz="1200" b="0" i="1" kern="1200">
              <a:solidFill>
                <a:srgbClr val="0070C0"/>
              </a:solidFill>
              <a:latin typeface="Arial" panose="020B0604020202020204" pitchFamily="34" charset="0"/>
              <a:ea typeface="Lato" panose="020F0502020204030203" pitchFamily="34" charset="0"/>
              <a:cs typeface="Arial" panose="020B0604020202020204" pitchFamily="34" charset="0"/>
            </a:rPr>
            <a:t>[</a:t>
          </a:r>
          <a:r>
            <a:rPr lang="en-US" sz="1600" b="0" i="1" kern="1200">
              <a:solidFill>
                <a:srgbClr val="0070C0"/>
              </a:solidFill>
              <a:latin typeface="Arial" panose="020B0604020202020204" pitchFamily="34" charset="0"/>
              <a:ea typeface="Lato" panose="020F0502020204030203" pitchFamily="34" charset="0"/>
              <a:cs typeface="Arial" panose="020B0604020202020204" pitchFamily="34" charset="0"/>
            </a:rPr>
            <a:t>Date]</a:t>
          </a:r>
        </a:p>
        <a:p>
          <a:pPr marL="0" lvl="0" indent="0" algn="ctr" defTabSz="533400" rtl="0">
            <a:lnSpc>
              <a:spcPct val="90000"/>
            </a:lnSpc>
            <a:spcBef>
              <a:spcPct val="0"/>
            </a:spcBef>
            <a:spcAft>
              <a:spcPct val="35000"/>
            </a:spcAft>
            <a:buNone/>
          </a:pPr>
          <a:r>
            <a:rPr lang="en-US" sz="1600" b="0" kern="1200">
              <a:latin typeface="Arial" panose="020B0604020202020204" pitchFamily="34" charset="0"/>
              <a:ea typeface="Lato" panose="020F0502020204030203" pitchFamily="34" charset="0"/>
              <a:cs typeface="Arial" panose="020B0604020202020204" pitchFamily="34" charset="0"/>
            </a:rPr>
            <a:t>Community Engagement </a:t>
          </a:r>
        </a:p>
      </dsp:txBody>
      <dsp:txXfrm>
        <a:off x="513" y="0"/>
        <a:ext cx="1547369" cy="1471908"/>
      </dsp:txXfrm>
    </dsp:sp>
    <dsp:sp modelId="{9496E182-2E5B-4279-ACE3-09C0226C5992}">
      <dsp:nvSpPr>
        <dsp:cNvPr id="0" name=""/>
        <dsp:cNvSpPr/>
      </dsp:nvSpPr>
      <dsp:spPr>
        <a:xfrm>
          <a:off x="590210" y="1655896"/>
          <a:ext cx="367977" cy="36797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F1A83-D981-4AFC-BD67-C2F462B58082}">
      <dsp:nvSpPr>
        <dsp:cNvPr id="0" name=""/>
        <dsp:cNvSpPr/>
      </dsp:nvSpPr>
      <dsp:spPr>
        <a:xfrm>
          <a:off x="1625252" y="2207862"/>
          <a:ext cx="1547369"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b="0" i="1" kern="1200">
              <a:solidFill>
                <a:srgbClr val="0070C0"/>
              </a:solidFill>
              <a:latin typeface="Arial" panose="020B0604020202020204" pitchFamily="34" charset="0"/>
              <a:ea typeface="Lato" panose="020F0502020204030203" pitchFamily="34" charset="0"/>
              <a:cs typeface="Arial" panose="020B0604020202020204" pitchFamily="34" charset="0"/>
            </a:rPr>
            <a:t>[Date]</a:t>
          </a:r>
        </a:p>
        <a:p>
          <a:pPr marL="0" lvl="0" indent="0" algn="ctr" defTabSz="711200">
            <a:lnSpc>
              <a:spcPct val="90000"/>
            </a:lnSpc>
            <a:spcBef>
              <a:spcPct val="0"/>
            </a:spcBef>
            <a:spcAft>
              <a:spcPct val="35000"/>
            </a:spcAft>
            <a:buNone/>
          </a:pPr>
          <a:r>
            <a:rPr lang="en-US" sz="1600" b="0" i="1" kern="1200">
              <a:solidFill>
                <a:srgbClr val="0070C0"/>
              </a:solidFill>
              <a:latin typeface="Arial" panose="020B0604020202020204" pitchFamily="34" charset="0"/>
              <a:ea typeface="Lato" panose="020F0502020204030203" pitchFamily="34" charset="0"/>
              <a:cs typeface="Arial" panose="020B0604020202020204" pitchFamily="34" charset="0"/>
            </a:rPr>
            <a:t>[Name of commissions and/or committees]</a:t>
          </a:r>
        </a:p>
      </dsp:txBody>
      <dsp:txXfrm>
        <a:off x="1625252" y="2207862"/>
        <a:ext cx="1547369" cy="1471908"/>
      </dsp:txXfrm>
    </dsp:sp>
    <dsp:sp modelId="{6C4ED1FF-FAC0-4447-8FCE-DD11C60FDA2D}">
      <dsp:nvSpPr>
        <dsp:cNvPr id="0" name=""/>
        <dsp:cNvSpPr/>
      </dsp:nvSpPr>
      <dsp:spPr>
        <a:xfrm>
          <a:off x="2214948" y="1655896"/>
          <a:ext cx="367977" cy="36797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31AC81-6EB5-41C3-B5DA-23B0179E08CC}">
      <dsp:nvSpPr>
        <dsp:cNvPr id="0" name=""/>
        <dsp:cNvSpPr/>
      </dsp:nvSpPr>
      <dsp:spPr>
        <a:xfrm>
          <a:off x="3249990" y="0"/>
          <a:ext cx="1547369"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b="0" i="1" kern="1200">
              <a:solidFill>
                <a:srgbClr val="0070C0"/>
              </a:solidFill>
              <a:latin typeface="Arial" panose="020B0604020202020204" pitchFamily="34" charset="0"/>
              <a:ea typeface="Lato" panose="020F0502020204030203" pitchFamily="34" charset="0"/>
              <a:cs typeface="Arial" panose="020B0604020202020204" pitchFamily="34" charset="0"/>
            </a:rPr>
            <a:t>[Date]</a:t>
          </a:r>
        </a:p>
        <a:p>
          <a:pPr marL="0" lvl="0" indent="0" algn="ctr" defTabSz="711200">
            <a:lnSpc>
              <a:spcPct val="90000"/>
            </a:lnSpc>
            <a:spcBef>
              <a:spcPct val="0"/>
            </a:spcBef>
            <a:spcAft>
              <a:spcPct val="35000"/>
            </a:spcAft>
            <a:buNone/>
          </a:pPr>
          <a:r>
            <a:rPr lang="en-US" sz="1600" b="0" kern="1200">
              <a:latin typeface="Arial" panose="020B0604020202020204" pitchFamily="34" charset="0"/>
              <a:ea typeface="Lato" panose="020F0502020204030203" pitchFamily="34" charset="0"/>
              <a:cs typeface="Arial" panose="020B0604020202020204" pitchFamily="34" charset="0"/>
            </a:rPr>
            <a:t>1</a:t>
          </a:r>
          <a:r>
            <a:rPr lang="en-US" sz="1600" b="0" kern="1200" baseline="30000">
              <a:latin typeface="Arial" panose="020B0604020202020204" pitchFamily="34" charset="0"/>
              <a:ea typeface="Lato" panose="020F0502020204030203" pitchFamily="34" charset="0"/>
              <a:cs typeface="Arial" panose="020B0604020202020204" pitchFamily="34" charset="0"/>
            </a:rPr>
            <a:t>st</a:t>
          </a:r>
          <a:r>
            <a:rPr lang="en-US" sz="1600" b="0" kern="1200">
              <a:latin typeface="Arial" panose="020B0604020202020204" pitchFamily="34" charset="0"/>
              <a:ea typeface="Lato" panose="020F0502020204030203" pitchFamily="34" charset="0"/>
              <a:cs typeface="Arial" panose="020B0604020202020204" pitchFamily="34" charset="0"/>
            </a:rPr>
            <a:t> Council Reading</a:t>
          </a:r>
        </a:p>
      </dsp:txBody>
      <dsp:txXfrm>
        <a:off x="3249990" y="0"/>
        <a:ext cx="1547369" cy="1471908"/>
      </dsp:txXfrm>
    </dsp:sp>
    <dsp:sp modelId="{04E37ED9-F705-457C-AC7B-56326429449D}">
      <dsp:nvSpPr>
        <dsp:cNvPr id="0" name=""/>
        <dsp:cNvSpPr/>
      </dsp:nvSpPr>
      <dsp:spPr>
        <a:xfrm>
          <a:off x="3839686" y="1655896"/>
          <a:ext cx="367977" cy="36797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3B2223-1908-4085-95E0-C69D89395AC6}">
      <dsp:nvSpPr>
        <dsp:cNvPr id="0" name=""/>
        <dsp:cNvSpPr/>
      </dsp:nvSpPr>
      <dsp:spPr>
        <a:xfrm>
          <a:off x="4874728" y="2207862"/>
          <a:ext cx="1547369"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rtl="0">
            <a:lnSpc>
              <a:spcPct val="90000"/>
            </a:lnSpc>
            <a:spcBef>
              <a:spcPct val="0"/>
            </a:spcBef>
            <a:spcAft>
              <a:spcPct val="35000"/>
            </a:spcAft>
            <a:buNone/>
          </a:pPr>
          <a:r>
            <a:rPr lang="en-US" sz="1200" b="0" i="1" kern="1200">
              <a:solidFill>
                <a:srgbClr val="0070C0"/>
              </a:solidFill>
              <a:latin typeface="Arial" panose="020B0604020202020204" pitchFamily="34" charset="0"/>
              <a:ea typeface="Lato" panose="020F0502020204030203" pitchFamily="34" charset="0"/>
              <a:cs typeface="Arial" panose="020B0604020202020204" pitchFamily="34" charset="0"/>
            </a:rPr>
            <a:t>[</a:t>
          </a:r>
          <a:r>
            <a:rPr lang="en-US" sz="1600" b="0" i="1" kern="1200">
              <a:solidFill>
                <a:srgbClr val="0070C0"/>
              </a:solidFill>
              <a:latin typeface="Arial" panose="020B0604020202020204" pitchFamily="34" charset="0"/>
              <a:ea typeface="Lato" panose="020F0502020204030203" pitchFamily="34" charset="0"/>
              <a:cs typeface="Arial" panose="020B0604020202020204" pitchFamily="34" charset="0"/>
            </a:rPr>
            <a:t>Date]</a:t>
          </a:r>
        </a:p>
        <a:p>
          <a:pPr marL="0" lvl="0" indent="0" algn="ctr" defTabSz="533400" rtl="0">
            <a:lnSpc>
              <a:spcPct val="90000"/>
            </a:lnSpc>
            <a:spcBef>
              <a:spcPct val="0"/>
            </a:spcBef>
            <a:spcAft>
              <a:spcPct val="35000"/>
            </a:spcAft>
            <a:buNone/>
          </a:pPr>
          <a:r>
            <a:rPr lang="en-US" sz="1600" b="0" kern="1200">
              <a:latin typeface="Arial" panose="020B0604020202020204" pitchFamily="34" charset="0"/>
              <a:ea typeface="Lato" panose="020F0502020204030203" pitchFamily="34" charset="0"/>
              <a:cs typeface="Arial" panose="020B0604020202020204" pitchFamily="34" charset="0"/>
            </a:rPr>
            <a:t>2</a:t>
          </a:r>
          <a:r>
            <a:rPr lang="en-US" sz="1600" b="0" kern="1200" baseline="30000">
              <a:latin typeface="Arial" panose="020B0604020202020204" pitchFamily="34" charset="0"/>
              <a:ea typeface="Lato" panose="020F0502020204030203" pitchFamily="34" charset="0"/>
              <a:cs typeface="Arial" panose="020B0604020202020204" pitchFamily="34" charset="0"/>
            </a:rPr>
            <a:t>nd</a:t>
          </a:r>
          <a:r>
            <a:rPr lang="en-US" sz="1600" b="0" kern="1200">
              <a:latin typeface="Arial" panose="020B0604020202020204" pitchFamily="34" charset="0"/>
              <a:ea typeface="Lato" panose="020F0502020204030203" pitchFamily="34" charset="0"/>
              <a:cs typeface="Arial" panose="020B0604020202020204" pitchFamily="34" charset="0"/>
            </a:rPr>
            <a:t> Council</a:t>
          </a:r>
          <a:br>
            <a:rPr lang="en-US" sz="1600" b="0" kern="1200">
              <a:latin typeface="Arial" panose="020B0604020202020204" pitchFamily="34" charset="0"/>
              <a:ea typeface="Lato" panose="020F0502020204030203" pitchFamily="34" charset="0"/>
              <a:cs typeface="Arial" panose="020B0604020202020204" pitchFamily="34" charset="0"/>
            </a:rPr>
          </a:br>
          <a:r>
            <a:rPr lang="en-US" sz="1600" b="0" kern="1200">
              <a:latin typeface="Arial" panose="020B0604020202020204" pitchFamily="34" charset="0"/>
              <a:ea typeface="Lato" panose="020F0502020204030203" pitchFamily="34" charset="0"/>
              <a:cs typeface="Arial" panose="020B0604020202020204" pitchFamily="34" charset="0"/>
            </a:rPr>
            <a:t>Reading</a:t>
          </a:r>
        </a:p>
      </dsp:txBody>
      <dsp:txXfrm>
        <a:off x="4874728" y="2207862"/>
        <a:ext cx="1547369" cy="1471908"/>
      </dsp:txXfrm>
    </dsp:sp>
    <dsp:sp modelId="{568DD6DD-EA32-476B-9D29-47632175416E}">
      <dsp:nvSpPr>
        <dsp:cNvPr id="0" name=""/>
        <dsp:cNvSpPr/>
      </dsp:nvSpPr>
      <dsp:spPr>
        <a:xfrm>
          <a:off x="5464424" y="1655896"/>
          <a:ext cx="367977" cy="36797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EEC08E-C6AD-4C0A-A6F9-8873628261CE}">
      <dsp:nvSpPr>
        <dsp:cNvPr id="0" name=""/>
        <dsp:cNvSpPr/>
      </dsp:nvSpPr>
      <dsp:spPr>
        <a:xfrm>
          <a:off x="6519133" y="363598"/>
          <a:ext cx="1887961" cy="1118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rtl="0">
            <a:lnSpc>
              <a:spcPct val="90000"/>
            </a:lnSpc>
            <a:spcBef>
              <a:spcPct val="0"/>
            </a:spcBef>
            <a:spcAft>
              <a:spcPct val="35000"/>
            </a:spcAft>
            <a:buNone/>
          </a:pPr>
          <a:r>
            <a:rPr lang="en-US" sz="1600" b="0" i="1" kern="1200">
              <a:solidFill>
                <a:srgbClr val="0070C0"/>
              </a:solidFill>
              <a:latin typeface="Arial" panose="020B0604020202020204" pitchFamily="34" charset="0"/>
              <a:ea typeface="Lato" panose="020F0502020204030203" pitchFamily="34" charset="0"/>
              <a:cs typeface="Arial" panose="020B0604020202020204" pitchFamily="34" charset="0"/>
            </a:rPr>
            <a:t>[Date]</a:t>
          </a:r>
        </a:p>
        <a:p>
          <a:pPr marL="0" lvl="0" indent="0" algn="ctr" defTabSz="711200" rtl="0">
            <a:lnSpc>
              <a:spcPct val="90000"/>
            </a:lnSpc>
            <a:spcBef>
              <a:spcPct val="0"/>
            </a:spcBef>
            <a:spcAft>
              <a:spcPct val="35000"/>
            </a:spcAft>
            <a:buNone/>
          </a:pPr>
          <a:r>
            <a:rPr lang="en-US" sz="1600" b="0" kern="1200">
              <a:latin typeface="Arial" panose="020B0604020202020204" pitchFamily="34" charset="0"/>
              <a:ea typeface="Lato" panose="020F0502020204030203" pitchFamily="34" charset="0"/>
              <a:cs typeface="Arial" panose="020B0604020202020204" pitchFamily="34" charset="0"/>
            </a:rPr>
            <a:t>File with CEC &amp; CBSC</a:t>
          </a:r>
          <a:endParaRPr lang="en-US" sz="1200" b="0" kern="1200">
            <a:latin typeface="Arial" panose="020B0604020202020204" pitchFamily="34" charset="0"/>
            <a:ea typeface="Lato" panose="020F0502020204030203" pitchFamily="34" charset="0"/>
            <a:cs typeface="Arial" panose="020B0604020202020204" pitchFamily="34" charset="0"/>
          </a:endParaRPr>
        </a:p>
      </dsp:txBody>
      <dsp:txXfrm>
        <a:off x="6519133" y="363598"/>
        <a:ext cx="1887961" cy="1118797"/>
      </dsp:txXfrm>
    </dsp:sp>
    <dsp:sp modelId="{871693ED-AE76-45B1-BB2D-8660E0007E18}">
      <dsp:nvSpPr>
        <dsp:cNvPr id="0" name=""/>
        <dsp:cNvSpPr/>
      </dsp:nvSpPr>
      <dsp:spPr>
        <a:xfrm>
          <a:off x="7259458" y="1567619"/>
          <a:ext cx="367977" cy="36797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26C967-9DC7-4714-BDFB-A3CA4D654191}">
      <dsp:nvSpPr>
        <dsp:cNvPr id="0" name=""/>
        <dsp:cNvSpPr/>
      </dsp:nvSpPr>
      <dsp:spPr>
        <a:xfrm>
          <a:off x="8464796" y="2207862"/>
          <a:ext cx="1547369"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b="0" i="1" kern="1200">
              <a:solidFill>
                <a:srgbClr val="0070C0"/>
              </a:solidFill>
              <a:latin typeface="Arial" panose="020B0604020202020204" pitchFamily="34" charset="0"/>
              <a:ea typeface="Lato" panose="020F0502020204030203" pitchFamily="34" charset="0"/>
              <a:cs typeface="Arial" panose="020B0604020202020204" pitchFamily="34" charset="0"/>
            </a:rPr>
            <a:t>[Date]</a:t>
          </a:r>
        </a:p>
        <a:p>
          <a:pPr marL="0" lvl="0" indent="0" algn="ctr" defTabSz="711200">
            <a:lnSpc>
              <a:spcPct val="90000"/>
            </a:lnSpc>
            <a:spcBef>
              <a:spcPct val="0"/>
            </a:spcBef>
            <a:spcAft>
              <a:spcPct val="35000"/>
            </a:spcAft>
            <a:buNone/>
          </a:pPr>
          <a:r>
            <a:rPr lang="en-US" sz="1600" b="0" kern="1200">
              <a:latin typeface="Arial" panose="020B0604020202020204" pitchFamily="34" charset="0"/>
              <a:ea typeface="Lato" panose="020F0502020204030203" pitchFamily="34" charset="0"/>
              <a:cs typeface="Arial" panose="020B0604020202020204" pitchFamily="34" charset="0"/>
            </a:rPr>
            <a:t>Code takes effect</a:t>
          </a:r>
        </a:p>
      </dsp:txBody>
      <dsp:txXfrm>
        <a:off x="8464796" y="2207862"/>
        <a:ext cx="1547369" cy="1471908"/>
      </dsp:txXfrm>
    </dsp:sp>
    <dsp:sp modelId="{4FE9E723-30C9-400A-B9D3-1E34263F4AA1}">
      <dsp:nvSpPr>
        <dsp:cNvPr id="0" name=""/>
        <dsp:cNvSpPr/>
      </dsp:nvSpPr>
      <dsp:spPr>
        <a:xfrm>
          <a:off x="9054492" y="1655896"/>
          <a:ext cx="367977" cy="36797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3C5E17E9-497F-4F41-8A0E-87BF9570E5F2}" type="datetimeFigureOut">
              <a:rPr lang="en-US" smtClean="0"/>
              <a:t>6/27/2025</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6F6FDFEB-8204-D449-AF4D-C5A12084823D}" type="slidenum">
              <a:rPr lang="en-US" smtClean="0"/>
              <a:t>‹#›</a:t>
            </a:fld>
            <a:endParaRPr lang="en-US"/>
          </a:p>
        </p:txBody>
      </p:sp>
    </p:spTree>
    <p:extLst>
      <p:ext uri="{BB962C8B-B14F-4D97-AF65-F5344CB8AC3E}">
        <p14:creationId xmlns:p14="http://schemas.microsoft.com/office/powerpoint/2010/main" val="2907155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6-23-2025</a:t>
            </a:r>
          </a:p>
        </p:txBody>
      </p:sp>
      <p:sp>
        <p:nvSpPr>
          <p:cNvPr id="4" name="Slide Number Placeholder 3"/>
          <p:cNvSpPr>
            <a:spLocks noGrp="1"/>
          </p:cNvSpPr>
          <p:nvPr>
            <p:ph type="sldNum" sz="quarter" idx="5"/>
          </p:nvPr>
        </p:nvSpPr>
        <p:spPr/>
        <p:txBody>
          <a:bodyPr/>
          <a:lstStyle/>
          <a:p>
            <a:fld id="{6F6FDFEB-8204-D449-AF4D-C5A12084823D}" type="slidenum">
              <a:rPr lang="en-US" smtClean="0"/>
              <a:t>1</a:t>
            </a:fld>
            <a:endParaRPr lang="en-US"/>
          </a:p>
        </p:txBody>
      </p:sp>
    </p:spTree>
    <p:extLst>
      <p:ext uri="{BB962C8B-B14F-4D97-AF65-F5344CB8AC3E}">
        <p14:creationId xmlns:p14="http://schemas.microsoft.com/office/powerpoint/2010/main" val="3277985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6FDFEB-8204-D449-AF4D-C5A12084823D}" type="slidenum">
              <a:rPr lang="en-US" smtClean="0"/>
              <a:t>2</a:t>
            </a:fld>
            <a:endParaRPr lang="en-US"/>
          </a:p>
        </p:txBody>
      </p:sp>
    </p:spTree>
    <p:extLst>
      <p:ext uri="{BB962C8B-B14F-4D97-AF65-F5344CB8AC3E}">
        <p14:creationId xmlns:p14="http://schemas.microsoft.com/office/powerpoint/2010/main" val="1391959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FDFEB-8204-D449-AF4D-C5A12084823D}" type="slidenum">
              <a:rPr lang="en-US" smtClean="0"/>
              <a:t>3</a:t>
            </a:fld>
            <a:endParaRPr lang="en-US"/>
          </a:p>
        </p:txBody>
      </p:sp>
    </p:spTree>
    <p:extLst>
      <p:ext uri="{BB962C8B-B14F-4D97-AF65-F5344CB8AC3E}">
        <p14:creationId xmlns:p14="http://schemas.microsoft.com/office/powerpoint/2010/main" val="3075172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 source: Stock</a:t>
            </a:r>
          </a:p>
        </p:txBody>
      </p:sp>
      <p:sp>
        <p:nvSpPr>
          <p:cNvPr id="4" name="Slide Number Placeholder 3"/>
          <p:cNvSpPr>
            <a:spLocks noGrp="1"/>
          </p:cNvSpPr>
          <p:nvPr>
            <p:ph type="sldNum" sz="quarter" idx="5"/>
          </p:nvPr>
        </p:nvSpPr>
        <p:spPr/>
        <p:txBody>
          <a:bodyPr/>
          <a:lstStyle/>
          <a:p>
            <a:fld id="{6F6FDFEB-8204-D449-AF4D-C5A12084823D}" type="slidenum">
              <a:rPr lang="en-US" smtClean="0"/>
              <a:t>4</a:t>
            </a:fld>
            <a:endParaRPr lang="en-US"/>
          </a:p>
        </p:txBody>
      </p:sp>
    </p:spTree>
    <p:extLst>
      <p:ext uri="{BB962C8B-B14F-4D97-AF65-F5344CB8AC3E}">
        <p14:creationId xmlns:p14="http://schemas.microsoft.com/office/powerpoint/2010/main" val="2186886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6F6FDFEB-8204-D449-AF4D-C5A12084823D}" type="slidenum">
              <a:rPr lang="en-US" smtClean="0"/>
              <a:t>6</a:t>
            </a:fld>
            <a:endParaRPr lang="en-US"/>
          </a:p>
        </p:txBody>
      </p:sp>
    </p:spTree>
    <p:extLst>
      <p:ext uri="{BB962C8B-B14F-4D97-AF65-F5344CB8AC3E}">
        <p14:creationId xmlns:p14="http://schemas.microsoft.com/office/powerpoint/2010/main" val="333853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D29FA5A-D0A2-2543-8D26-3F2F316C6DFA}" type="slidenum">
              <a:rPr lang="en-US" smtClean="0"/>
              <a:t>7</a:t>
            </a:fld>
            <a:endParaRPr lang="en-US"/>
          </a:p>
        </p:txBody>
      </p:sp>
    </p:spTree>
    <p:extLst>
      <p:ext uri="{BB962C8B-B14F-4D97-AF65-F5344CB8AC3E}">
        <p14:creationId xmlns:p14="http://schemas.microsoft.com/office/powerpoint/2010/main" val="1541049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Edit with local data</a:t>
            </a:r>
          </a:p>
        </p:txBody>
      </p:sp>
      <p:sp>
        <p:nvSpPr>
          <p:cNvPr id="4" name="Slide Number Placeholder 3"/>
          <p:cNvSpPr>
            <a:spLocks noGrp="1"/>
          </p:cNvSpPr>
          <p:nvPr>
            <p:ph type="sldNum" sz="quarter" idx="5"/>
          </p:nvPr>
        </p:nvSpPr>
        <p:spPr/>
        <p:txBody>
          <a:bodyPr/>
          <a:lstStyle/>
          <a:p>
            <a:fld id="{6F6FDFEB-8204-D449-AF4D-C5A12084823D}" type="slidenum">
              <a:rPr lang="en-US" smtClean="0"/>
              <a:t>11</a:t>
            </a:fld>
            <a:endParaRPr lang="en-US"/>
          </a:p>
        </p:txBody>
      </p:sp>
    </p:spTree>
    <p:extLst>
      <p:ext uri="{BB962C8B-B14F-4D97-AF65-F5344CB8AC3E}">
        <p14:creationId xmlns:p14="http://schemas.microsoft.com/office/powerpoint/2010/main" val="1955030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source: CAISO</a:t>
            </a:r>
          </a:p>
          <a:p>
            <a:endParaRPr lang="en-US" dirty="0"/>
          </a:p>
        </p:txBody>
      </p:sp>
      <p:sp>
        <p:nvSpPr>
          <p:cNvPr id="4" name="Slide Number Placeholder 3"/>
          <p:cNvSpPr>
            <a:spLocks noGrp="1"/>
          </p:cNvSpPr>
          <p:nvPr>
            <p:ph type="sldNum" sz="quarter" idx="5"/>
          </p:nvPr>
        </p:nvSpPr>
        <p:spPr/>
        <p:txBody>
          <a:bodyPr/>
          <a:lstStyle/>
          <a:p>
            <a:fld id="{6F6FDFEB-8204-D449-AF4D-C5A12084823D}" type="slidenum">
              <a:rPr lang="en-US" smtClean="0"/>
              <a:t>12</a:t>
            </a:fld>
            <a:endParaRPr lang="en-US"/>
          </a:p>
        </p:txBody>
      </p:sp>
    </p:spTree>
    <p:extLst>
      <p:ext uri="{BB962C8B-B14F-4D97-AF65-F5344CB8AC3E}">
        <p14:creationId xmlns:p14="http://schemas.microsoft.com/office/powerpoint/2010/main" val="2704641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https://energized.edison.com/stories/all-electric-buildings-clean-energys-next-frontier#:~:text=California's%20new%20building%20code%20%2D%20Opens,live%20healthier%20and%20lower%20emissions.</a:t>
            </a:r>
          </a:p>
          <a:p>
            <a:endParaRPr lang="en-US" dirty="0"/>
          </a:p>
        </p:txBody>
      </p:sp>
      <p:sp>
        <p:nvSpPr>
          <p:cNvPr id="4" name="Slide Number Placeholder 3"/>
          <p:cNvSpPr>
            <a:spLocks noGrp="1"/>
          </p:cNvSpPr>
          <p:nvPr>
            <p:ph type="sldNum" sz="quarter" idx="5"/>
          </p:nvPr>
        </p:nvSpPr>
        <p:spPr/>
        <p:txBody>
          <a:bodyPr/>
          <a:lstStyle/>
          <a:p>
            <a:fld id="{6F6FDFEB-8204-D449-AF4D-C5A12084823D}" type="slidenum">
              <a:rPr lang="en-US" smtClean="0"/>
              <a:t>13</a:t>
            </a:fld>
            <a:endParaRPr lang="en-US"/>
          </a:p>
        </p:txBody>
      </p:sp>
    </p:spTree>
    <p:extLst>
      <p:ext uri="{BB962C8B-B14F-4D97-AF65-F5344CB8AC3E}">
        <p14:creationId xmlns:p14="http://schemas.microsoft.com/office/powerpoint/2010/main" val="3753346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endParaRPr lang="en-US" dirty="0"/>
          </a:p>
        </p:txBody>
      </p:sp>
      <p:sp>
        <p:nvSpPr>
          <p:cNvPr id="4" name="Slide Number Placeholder 3"/>
          <p:cNvSpPr>
            <a:spLocks noGrp="1"/>
          </p:cNvSpPr>
          <p:nvPr>
            <p:ph type="sldNum" sz="quarter" idx="5"/>
          </p:nvPr>
        </p:nvSpPr>
        <p:spPr/>
        <p:txBody>
          <a:bodyPr/>
          <a:lstStyle/>
          <a:p>
            <a:fld id="{15CA065C-C2FC-4E8B-A5A1-2B84E2237731}" type="slidenum">
              <a:rPr lang="en-US" smtClean="0"/>
              <a:t>14</a:t>
            </a:fld>
            <a:endParaRPr lang="en-US"/>
          </a:p>
        </p:txBody>
      </p:sp>
    </p:spTree>
    <p:extLst>
      <p:ext uri="{BB962C8B-B14F-4D97-AF65-F5344CB8AC3E}">
        <p14:creationId xmlns:p14="http://schemas.microsoft.com/office/powerpoint/2010/main" val="1759472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 Stock </a:t>
            </a:r>
            <a:r>
              <a:rPr lang="en-US" err="1"/>
              <a:t>Powerpoint</a:t>
            </a:r>
            <a:endParaRPr lang="en-US"/>
          </a:p>
        </p:txBody>
      </p:sp>
      <p:sp>
        <p:nvSpPr>
          <p:cNvPr id="4" name="Slide Number Placeholder 3"/>
          <p:cNvSpPr>
            <a:spLocks noGrp="1"/>
          </p:cNvSpPr>
          <p:nvPr>
            <p:ph type="sldNum" sz="quarter" idx="5"/>
          </p:nvPr>
        </p:nvSpPr>
        <p:spPr/>
        <p:txBody>
          <a:bodyPr/>
          <a:lstStyle/>
          <a:p>
            <a:fld id="{6F6FDFEB-8204-D449-AF4D-C5A12084823D}" type="slidenum">
              <a:rPr lang="en-US" smtClean="0"/>
              <a:t>15</a:t>
            </a:fld>
            <a:endParaRPr lang="en-US"/>
          </a:p>
        </p:txBody>
      </p:sp>
    </p:spTree>
    <p:extLst>
      <p:ext uri="{BB962C8B-B14F-4D97-AF65-F5344CB8AC3E}">
        <p14:creationId xmlns:p14="http://schemas.microsoft.com/office/powerpoint/2010/main" val="1904862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5CA065C-C2FC-4E8B-A5A1-2B84E2237731}" type="slidenum">
              <a:rPr lang="en-US" smtClean="0"/>
              <a:t>16</a:t>
            </a:fld>
            <a:endParaRPr lang="en-US"/>
          </a:p>
        </p:txBody>
      </p:sp>
    </p:spTree>
    <p:extLst>
      <p:ext uri="{BB962C8B-B14F-4D97-AF65-F5344CB8AC3E}">
        <p14:creationId xmlns:p14="http://schemas.microsoft.com/office/powerpoint/2010/main" val="3843669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6FDFEB-8204-D449-AF4D-C5A12084823D}" type="slidenum">
              <a:rPr lang="en-US" smtClean="0"/>
              <a:t>19</a:t>
            </a:fld>
            <a:endParaRPr lang="en-US"/>
          </a:p>
        </p:txBody>
      </p:sp>
    </p:spTree>
    <p:extLst>
      <p:ext uri="{BB962C8B-B14F-4D97-AF65-F5344CB8AC3E}">
        <p14:creationId xmlns:p14="http://schemas.microsoft.com/office/powerpoint/2010/main" val="491694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FDFEB-8204-D449-AF4D-C5A12084823D}" type="slidenum">
              <a:rPr lang="en-US" smtClean="0"/>
              <a:t>23</a:t>
            </a:fld>
            <a:endParaRPr lang="en-US"/>
          </a:p>
        </p:txBody>
      </p:sp>
    </p:spTree>
    <p:extLst>
      <p:ext uri="{BB962C8B-B14F-4D97-AF65-F5344CB8AC3E}">
        <p14:creationId xmlns:p14="http://schemas.microsoft.com/office/powerpoint/2010/main" val="4234449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that points are based on energy savings.</a:t>
            </a:r>
          </a:p>
        </p:txBody>
      </p:sp>
      <p:sp>
        <p:nvSpPr>
          <p:cNvPr id="4" name="Slide Number Placeholder 3"/>
          <p:cNvSpPr>
            <a:spLocks noGrp="1"/>
          </p:cNvSpPr>
          <p:nvPr>
            <p:ph type="sldNum" sz="quarter" idx="5"/>
          </p:nvPr>
        </p:nvSpPr>
        <p:spPr/>
        <p:txBody>
          <a:bodyPr/>
          <a:lstStyle/>
          <a:p>
            <a:fld id="{6F6FDFEB-8204-D449-AF4D-C5A12084823D}" type="slidenum">
              <a:rPr lang="en-US" smtClean="0"/>
              <a:t>24</a:t>
            </a:fld>
            <a:endParaRPr lang="en-US"/>
          </a:p>
        </p:txBody>
      </p:sp>
    </p:spTree>
    <p:extLst>
      <p:ext uri="{BB962C8B-B14F-4D97-AF65-F5344CB8AC3E}">
        <p14:creationId xmlns:p14="http://schemas.microsoft.com/office/powerpoint/2010/main" val="24330330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9982BC71-AE60-480F-A5CD-B519FC533378}" type="slidenum">
              <a:rPr lang="en-US" smtClean="0"/>
              <a:t>25</a:t>
            </a:fld>
            <a:endParaRPr lang="en-US"/>
          </a:p>
        </p:txBody>
      </p:sp>
    </p:spTree>
    <p:extLst>
      <p:ext uri="{BB962C8B-B14F-4D97-AF65-F5344CB8AC3E}">
        <p14:creationId xmlns:p14="http://schemas.microsoft.com/office/powerpoint/2010/main" val="1850014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33C74-579F-0AAA-14D5-80F7C9EB5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A12B58-537A-0E9B-243B-22F665D98B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3736A0-421A-60DE-2CC5-F4C6A54F5780}"/>
              </a:ext>
            </a:extLst>
          </p:cNvPr>
          <p:cNvSpPr>
            <a:spLocks noGrp="1"/>
          </p:cNvSpPr>
          <p:nvPr>
            <p:ph type="body" idx="1"/>
          </p:nvPr>
        </p:nvSpPr>
        <p:spPr/>
        <p:txBody>
          <a:bodyPr/>
          <a:lstStyle/>
          <a:p>
            <a:r>
              <a:rPr lang="en-US">
                <a:cs typeface="Calibri" panose="020F0502020204030204"/>
              </a:rPr>
              <a:t>This is an optional requirement that could apply as an additional measure to claim credit for an existing PV system or to claim credit for new PV installations as well. Note, it may require additional work in areas of the house that are not part of the project scope.</a:t>
            </a:r>
          </a:p>
          <a:p>
            <a:endParaRPr lang="en-US">
              <a:cs typeface="Calibri" panose="020F0502020204030204"/>
            </a:endParaRPr>
          </a:p>
          <a:p>
            <a:r>
              <a:rPr lang="en-US">
                <a:cs typeface="Calibri" panose="020F0502020204030204"/>
              </a:rPr>
              <a:t>Image: Adobe Stock, TRC license</a:t>
            </a:r>
          </a:p>
        </p:txBody>
      </p:sp>
      <p:sp>
        <p:nvSpPr>
          <p:cNvPr id="4" name="Slide Number Placeholder 3">
            <a:extLst>
              <a:ext uri="{FF2B5EF4-FFF2-40B4-BE49-F238E27FC236}">
                <a16:creationId xmlns:a16="http://schemas.microsoft.com/office/drawing/2014/main" id="{EDCD2C35-3EBC-2C2A-EC69-47C724532E80}"/>
              </a:ext>
            </a:extLst>
          </p:cNvPr>
          <p:cNvSpPr>
            <a:spLocks noGrp="1"/>
          </p:cNvSpPr>
          <p:nvPr>
            <p:ph type="sldNum" sz="quarter" idx="5"/>
          </p:nvPr>
        </p:nvSpPr>
        <p:spPr/>
        <p:txBody>
          <a:bodyPr/>
          <a:lstStyle/>
          <a:p>
            <a:fld id="{15CA065C-C2FC-4E8B-A5A1-2B84E2237731}" type="slidenum">
              <a:rPr lang="en-US" smtClean="0"/>
              <a:t>26</a:t>
            </a:fld>
            <a:endParaRPr lang="en-US"/>
          </a:p>
        </p:txBody>
      </p:sp>
    </p:spTree>
    <p:extLst>
      <p:ext uri="{BB962C8B-B14F-4D97-AF65-F5344CB8AC3E}">
        <p14:creationId xmlns:p14="http://schemas.microsoft.com/office/powerpoint/2010/main" val="903110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6FDFEB-8204-D449-AF4D-C5A12084823D}" type="slidenum">
              <a:rPr lang="en-US" smtClean="0"/>
              <a:t>27</a:t>
            </a:fld>
            <a:endParaRPr lang="en-US"/>
          </a:p>
        </p:txBody>
      </p:sp>
    </p:spTree>
    <p:extLst>
      <p:ext uri="{BB962C8B-B14F-4D97-AF65-F5344CB8AC3E}">
        <p14:creationId xmlns:p14="http://schemas.microsoft.com/office/powerpoint/2010/main" val="33347837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C94BF-E7B5-62CA-F290-1C7324AFE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F9C9E-B966-FCB2-CD16-C1C519013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26B7F-03AB-2FDE-F907-42FF98FDBF31}"/>
              </a:ext>
            </a:extLst>
          </p:cNvPr>
          <p:cNvSpPr>
            <a:spLocks noGrp="1"/>
          </p:cNvSpPr>
          <p:nvPr>
            <p:ph type="body" idx="1"/>
          </p:nvPr>
        </p:nvSpPr>
        <p:spPr/>
        <p:txBody>
          <a:bodyPr/>
          <a:lstStyle/>
          <a:p>
            <a:pPr marL="285750" indent="-285750">
              <a:lnSpc>
                <a:spcPct val="90000"/>
              </a:lnSpc>
              <a:spcBef>
                <a:spcPts val="1000"/>
              </a:spcBef>
              <a:buFont typeface="Arial"/>
              <a:buChar char="•"/>
            </a:pPr>
            <a:endParaRPr lang="en-US" dirty="0">
              <a:cs typeface="Calibri"/>
            </a:endParaRPr>
          </a:p>
        </p:txBody>
      </p:sp>
      <p:sp>
        <p:nvSpPr>
          <p:cNvPr id="4" name="Slide Number Placeholder 3">
            <a:extLst>
              <a:ext uri="{FF2B5EF4-FFF2-40B4-BE49-F238E27FC236}">
                <a16:creationId xmlns:a16="http://schemas.microsoft.com/office/drawing/2014/main" id="{9C5350B1-FA6D-87D6-8045-304DBF7365D6}"/>
              </a:ext>
            </a:extLst>
          </p:cNvPr>
          <p:cNvSpPr>
            <a:spLocks noGrp="1"/>
          </p:cNvSpPr>
          <p:nvPr>
            <p:ph type="sldNum" sz="quarter" idx="5"/>
          </p:nvPr>
        </p:nvSpPr>
        <p:spPr/>
        <p:txBody>
          <a:bodyPr/>
          <a:lstStyle/>
          <a:p>
            <a:fld id="{15CA065C-C2FC-4E8B-A5A1-2B84E2237731}" type="slidenum">
              <a:rPr lang="en-US" smtClean="0"/>
              <a:t>28</a:t>
            </a:fld>
            <a:endParaRPr lang="en-US"/>
          </a:p>
        </p:txBody>
      </p:sp>
    </p:spTree>
    <p:extLst>
      <p:ext uri="{BB962C8B-B14F-4D97-AF65-F5344CB8AC3E}">
        <p14:creationId xmlns:p14="http://schemas.microsoft.com/office/powerpoint/2010/main" val="2930492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63DA6-2D5E-C531-1BCE-BC1230D475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16F75-7DE8-E03E-6111-34E0C1B0EC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47D976-89CB-F6C2-27A4-CDB37DBF1FD0}"/>
              </a:ext>
            </a:extLst>
          </p:cNvPr>
          <p:cNvSpPr>
            <a:spLocks noGrp="1"/>
          </p:cNvSpPr>
          <p:nvPr>
            <p:ph type="body" idx="1"/>
          </p:nvPr>
        </p:nvSpPr>
        <p:spPr/>
        <p:txBody>
          <a:bodyPr/>
          <a:lstStyle/>
          <a:p>
            <a:endParaRPr lang="en-US" dirty="0">
              <a:cs typeface="Calibri" panose="020F0502020204030204"/>
            </a:endParaRPr>
          </a:p>
        </p:txBody>
      </p:sp>
      <p:sp>
        <p:nvSpPr>
          <p:cNvPr id="4" name="Slide Number Placeholder 3">
            <a:extLst>
              <a:ext uri="{FF2B5EF4-FFF2-40B4-BE49-F238E27FC236}">
                <a16:creationId xmlns:a16="http://schemas.microsoft.com/office/drawing/2014/main" id="{6063E100-2321-C425-7939-66BAE205BFDA}"/>
              </a:ext>
            </a:extLst>
          </p:cNvPr>
          <p:cNvSpPr>
            <a:spLocks noGrp="1"/>
          </p:cNvSpPr>
          <p:nvPr>
            <p:ph type="sldNum" sz="quarter" idx="5"/>
          </p:nvPr>
        </p:nvSpPr>
        <p:spPr/>
        <p:txBody>
          <a:bodyPr/>
          <a:lstStyle/>
          <a:p>
            <a:fld id="{15CA065C-C2FC-4E8B-A5A1-2B84E2237731}" type="slidenum">
              <a:rPr lang="en-US" smtClean="0"/>
              <a:t>30</a:t>
            </a:fld>
            <a:endParaRPr lang="en-US"/>
          </a:p>
        </p:txBody>
      </p:sp>
    </p:spTree>
    <p:extLst>
      <p:ext uri="{BB962C8B-B14F-4D97-AF65-F5344CB8AC3E}">
        <p14:creationId xmlns:p14="http://schemas.microsoft.com/office/powerpoint/2010/main" val="39075450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5184C-DEC3-755E-04EA-81AEEB1761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57612D-96F3-B68C-F93D-15B02EB62C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CF8725-AA40-6450-373F-78476862169D}"/>
              </a:ext>
            </a:extLst>
          </p:cNvPr>
          <p:cNvSpPr>
            <a:spLocks noGrp="1"/>
          </p:cNvSpPr>
          <p:nvPr>
            <p:ph type="body" idx="1"/>
          </p:nvPr>
        </p:nvSpPr>
        <p:spPr/>
        <p:txBody>
          <a:bodyPr/>
          <a:lstStyle/>
          <a:p>
            <a:endParaRPr lang="en-US" dirty="0">
              <a:cs typeface="Calibri" panose="020F0502020204030204"/>
            </a:endParaRPr>
          </a:p>
        </p:txBody>
      </p:sp>
      <p:sp>
        <p:nvSpPr>
          <p:cNvPr id="4" name="Slide Number Placeholder 3">
            <a:extLst>
              <a:ext uri="{FF2B5EF4-FFF2-40B4-BE49-F238E27FC236}">
                <a16:creationId xmlns:a16="http://schemas.microsoft.com/office/drawing/2014/main" id="{9650CF4E-01BC-B4D9-8890-50E206D1294B}"/>
              </a:ext>
            </a:extLst>
          </p:cNvPr>
          <p:cNvSpPr>
            <a:spLocks noGrp="1"/>
          </p:cNvSpPr>
          <p:nvPr>
            <p:ph type="sldNum" sz="quarter" idx="5"/>
          </p:nvPr>
        </p:nvSpPr>
        <p:spPr/>
        <p:txBody>
          <a:bodyPr/>
          <a:lstStyle/>
          <a:p>
            <a:fld id="{15CA065C-C2FC-4E8B-A5A1-2B84E2237731}" type="slidenum">
              <a:rPr lang="en-US" smtClean="0"/>
              <a:t>31</a:t>
            </a:fld>
            <a:endParaRPr lang="en-US"/>
          </a:p>
        </p:txBody>
      </p:sp>
    </p:spTree>
    <p:extLst>
      <p:ext uri="{BB962C8B-B14F-4D97-AF65-F5344CB8AC3E}">
        <p14:creationId xmlns:p14="http://schemas.microsoft.com/office/powerpoint/2010/main" val="10320134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6075C-0D34-2674-AF09-C9B95B28C4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949F10-4667-73E7-F91D-263B57A2A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4C2815-C819-E946-4445-568B32873523}"/>
              </a:ext>
            </a:extLst>
          </p:cNvPr>
          <p:cNvSpPr>
            <a:spLocks noGrp="1"/>
          </p:cNvSpPr>
          <p:nvPr>
            <p:ph type="body" idx="1"/>
          </p:nvPr>
        </p:nvSpPr>
        <p:spPr/>
        <p:txBody>
          <a:bodyPr/>
          <a:lstStyle/>
          <a:p>
            <a:endParaRPr lang="en-US" dirty="0">
              <a:cs typeface="Calibri" panose="020F0502020204030204"/>
            </a:endParaRPr>
          </a:p>
        </p:txBody>
      </p:sp>
      <p:sp>
        <p:nvSpPr>
          <p:cNvPr id="4" name="Slide Number Placeholder 3">
            <a:extLst>
              <a:ext uri="{FF2B5EF4-FFF2-40B4-BE49-F238E27FC236}">
                <a16:creationId xmlns:a16="http://schemas.microsoft.com/office/drawing/2014/main" id="{3DD4ED2E-43FC-28D4-B523-A228809915C6}"/>
              </a:ext>
            </a:extLst>
          </p:cNvPr>
          <p:cNvSpPr>
            <a:spLocks noGrp="1"/>
          </p:cNvSpPr>
          <p:nvPr>
            <p:ph type="sldNum" sz="quarter" idx="5"/>
          </p:nvPr>
        </p:nvSpPr>
        <p:spPr/>
        <p:txBody>
          <a:bodyPr/>
          <a:lstStyle/>
          <a:p>
            <a:fld id="{15CA065C-C2FC-4E8B-A5A1-2B84E2237731}" type="slidenum">
              <a:rPr lang="en-US" smtClean="0"/>
              <a:t>32</a:t>
            </a:fld>
            <a:endParaRPr lang="en-US"/>
          </a:p>
        </p:txBody>
      </p:sp>
    </p:spTree>
    <p:extLst>
      <p:ext uri="{BB962C8B-B14F-4D97-AF65-F5344CB8AC3E}">
        <p14:creationId xmlns:p14="http://schemas.microsoft.com/office/powerpoint/2010/main" val="30525580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424B1-A5D7-BDA1-1493-3566944E48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D978B3-6DBA-9901-0DB8-4ED8783674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E89F98-BF9E-F549-CADF-23CCAAEDC26C}"/>
              </a:ext>
            </a:extLst>
          </p:cNvPr>
          <p:cNvSpPr>
            <a:spLocks noGrp="1"/>
          </p:cNvSpPr>
          <p:nvPr>
            <p:ph type="body" idx="1"/>
          </p:nvPr>
        </p:nvSpPr>
        <p:spPr/>
        <p:txBody>
          <a:bodyPr/>
          <a:lstStyle/>
          <a:p>
            <a:endParaRPr lang="en-US" dirty="0">
              <a:cs typeface="Calibri" panose="020F0502020204030204"/>
            </a:endParaRPr>
          </a:p>
        </p:txBody>
      </p:sp>
      <p:sp>
        <p:nvSpPr>
          <p:cNvPr id="4" name="Slide Number Placeholder 3">
            <a:extLst>
              <a:ext uri="{FF2B5EF4-FFF2-40B4-BE49-F238E27FC236}">
                <a16:creationId xmlns:a16="http://schemas.microsoft.com/office/drawing/2014/main" id="{F73A095B-19F0-A3F1-B94B-970C7DD6DA59}"/>
              </a:ext>
            </a:extLst>
          </p:cNvPr>
          <p:cNvSpPr>
            <a:spLocks noGrp="1"/>
          </p:cNvSpPr>
          <p:nvPr>
            <p:ph type="sldNum" sz="quarter" idx="5"/>
          </p:nvPr>
        </p:nvSpPr>
        <p:spPr/>
        <p:txBody>
          <a:bodyPr/>
          <a:lstStyle/>
          <a:p>
            <a:fld id="{15CA065C-C2FC-4E8B-A5A1-2B84E2237731}" type="slidenum">
              <a:rPr lang="en-US" smtClean="0"/>
              <a:t>33</a:t>
            </a:fld>
            <a:endParaRPr lang="en-US"/>
          </a:p>
        </p:txBody>
      </p:sp>
    </p:spTree>
    <p:extLst>
      <p:ext uri="{BB962C8B-B14F-4D97-AF65-F5344CB8AC3E}">
        <p14:creationId xmlns:p14="http://schemas.microsoft.com/office/powerpoint/2010/main" val="31670252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FDFEB-8204-D449-AF4D-C5A12084823D}" type="slidenum">
              <a:rPr lang="en-US" smtClean="0"/>
              <a:t>34</a:t>
            </a:fld>
            <a:endParaRPr lang="en-US"/>
          </a:p>
        </p:txBody>
      </p:sp>
    </p:spTree>
    <p:extLst>
      <p:ext uri="{BB962C8B-B14F-4D97-AF65-F5344CB8AC3E}">
        <p14:creationId xmlns:p14="http://schemas.microsoft.com/office/powerpoint/2010/main" val="27781920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150E9-6F72-DE55-80F6-FB94407D0F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11FB9F-3F78-7705-549E-EBD1FB644A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E6F4CD-F81A-4429-A03F-E860B07C2B5F}"/>
              </a:ext>
            </a:extLst>
          </p:cNvPr>
          <p:cNvSpPr>
            <a:spLocks noGrp="1"/>
          </p:cNvSpPr>
          <p:nvPr>
            <p:ph type="body" idx="1"/>
          </p:nvPr>
        </p:nvSpPr>
        <p:spPr/>
        <p:txBody>
          <a:bodyPr/>
          <a:lstStyle/>
          <a:p>
            <a:pPr marL="285750" indent="-285750">
              <a:lnSpc>
                <a:spcPct val="90000"/>
              </a:lnSpc>
              <a:spcBef>
                <a:spcPts val="1000"/>
              </a:spcBef>
              <a:buFont typeface="Arial"/>
              <a:buChar char="•"/>
            </a:pPr>
            <a:endParaRPr lang="en-US" dirty="0">
              <a:cs typeface="Calibri"/>
            </a:endParaRPr>
          </a:p>
        </p:txBody>
      </p:sp>
      <p:sp>
        <p:nvSpPr>
          <p:cNvPr id="4" name="Slide Number Placeholder 3">
            <a:extLst>
              <a:ext uri="{FF2B5EF4-FFF2-40B4-BE49-F238E27FC236}">
                <a16:creationId xmlns:a16="http://schemas.microsoft.com/office/drawing/2014/main" id="{6D46F867-5B30-2F70-4FFC-A5C359E771C7}"/>
              </a:ext>
            </a:extLst>
          </p:cNvPr>
          <p:cNvSpPr>
            <a:spLocks noGrp="1"/>
          </p:cNvSpPr>
          <p:nvPr>
            <p:ph type="sldNum" sz="quarter" idx="5"/>
          </p:nvPr>
        </p:nvSpPr>
        <p:spPr/>
        <p:txBody>
          <a:bodyPr/>
          <a:lstStyle/>
          <a:p>
            <a:fld id="{15CA065C-C2FC-4E8B-A5A1-2B84E2237731}" type="slidenum">
              <a:rPr lang="en-US" smtClean="0"/>
              <a:t>35</a:t>
            </a:fld>
            <a:endParaRPr lang="en-US"/>
          </a:p>
        </p:txBody>
      </p:sp>
    </p:spTree>
    <p:extLst>
      <p:ext uri="{BB962C8B-B14F-4D97-AF65-F5344CB8AC3E}">
        <p14:creationId xmlns:p14="http://schemas.microsoft.com/office/powerpoint/2010/main" val="13249648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4F707-556A-294E-2F94-1A4A8835DC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41FE1E-9B31-D53F-F23E-527F3491AA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C3FC1-3E6A-329C-8C21-C5EEA5790CF3}"/>
              </a:ext>
            </a:extLst>
          </p:cNvPr>
          <p:cNvSpPr>
            <a:spLocks noGrp="1"/>
          </p:cNvSpPr>
          <p:nvPr>
            <p:ph type="body" idx="1"/>
          </p:nvPr>
        </p:nvSpPr>
        <p:spPr/>
        <p:txBody>
          <a:bodyPr/>
          <a:lstStyle/>
          <a:p>
            <a:endParaRPr lang="en-US" dirty="0">
              <a:cs typeface="Calibri" panose="020F0502020204030204"/>
            </a:endParaRPr>
          </a:p>
        </p:txBody>
      </p:sp>
      <p:sp>
        <p:nvSpPr>
          <p:cNvPr id="4" name="Slide Number Placeholder 3">
            <a:extLst>
              <a:ext uri="{FF2B5EF4-FFF2-40B4-BE49-F238E27FC236}">
                <a16:creationId xmlns:a16="http://schemas.microsoft.com/office/drawing/2014/main" id="{44F908A4-7152-496A-5FFA-43B47BCA7D76}"/>
              </a:ext>
            </a:extLst>
          </p:cNvPr>
          <p:cNvSpPr>
            <a:spLocks noGrp="1"/>
          </p:cNvSpPr>
          <p:nvPr>
            <p:ph type="sldNum" sz="quarter" idx="5"/>
          </p:nvPr>
        </p:nvSpPr>
        <p:spPr/>
        <p:txBody>
          <a:bodyPr/>
          <a:lstStyle/>
          <a:p>
            <a:fld id="{15CA065C-C2FC-4E8B-A5A1-2B84E2237731}" type="slidenum">
              <a:rPr lang="en-US" smtClean="0"/>
              <a:t>37</a:t>
            </a:fld>
            <a:endParaRPr lang="en-US"/>
          </a:p>
        </p:txBody>
      </p:sp>
    </p:spTree>
    <p:extLst>
      <p:ext uri="{BB962C8B-B14F-4D97-AF65-F5344CB8AC3E}">
        <p14:creationId xmlns:p14="http://schemas.microsoft.com/office/powerpoint/2010/main" val="442494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6FDFEB-8204-D449-AF4D-C5A12084823D}" type="slidenum">
              <a:rPr lang="en-US" smtClean="0"/>
              <a:t>38</a:t>
            </a:fld>
            <a:endParaRPr lang="en-US"/>
          </a:p>
        </p:txBody>
      </p:sp>
    </p:spTree>
    <p:extLst>
      <p:ext uri="{BB962C8B-B14F-4D97-AF65-F5344CB8AC3E}">
        <p14:creationId xmlns:p14="http://schemas.microsoft.com/office/powerpoint/2010/main" val="24852822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82BC71-AE60-480F-A5CD-B519FC533378}" type="slidenum">
              <a:rPr lang="en-US" smtClean="0"/>
              <a:t>39</a:t>
            </a:fld>
            <a:endParaRPr lang="en-US"/>
          </a:p>
        </p:txBody>
      </p:sp>
    </p:spTree>
    <p:extLst>
      <p:ext uri="{BB962C8B-B14F-4D97-AF65-F5344CB8AC3E}">
        <p14:creationId xmlns:p14="http://schemas.microsoft.com/office/powerpoint/2010/main" val="41313292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6FDFEB-8204-D449-AF4D-C5A12084823D}" type="slidenum">
              <a:rPr lang="en-US" smtClean="0"/>
              <a:t>40</a:t>
            </a:fld>
            <a:endParaRPr lang="en-US"/>
          </a:p>
        </p:txBody>
      </p:sp>
    </p:spTree>
    <p:extLst>
      <p:ext uri="{BB962C8B-B14F-4D97-AF65-F5344CB8AC3E}">
        <p14:creationId xmlns:p14="http://schemas.microsoft.com/office/powerpoint/2010/main" val="16588577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A065C-C2FC-4E8B-A5A1-2B84E2237731}" type="slidenum">
              <a:rPr lang="en-US" smtClean="0"/>
              <a:t>41</a:t>
            </a:fld>
            <a:endParaRPr lang="en-US"/>
          </a:p>
        </p:txBody>
      </p:sp>
    </p:spTree>
    <p:extLst>
      <p:ext uri="{BB962C8B-B14F-4D97-AF65-F5344CB8AC3E}">
        <p14:creationId xmlns:p14="http://schemas.microsoft.com/office/powerpoint/2010/main" val="37481246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FDFEB-8204-D449-AF4D-C5A12084823D}" type="slidenum">
              <a:rPr lang="en-US" smtClean="0"/>
              <a:t>43</a:t>
            </a:fld>
            <a:endParaRPr lang="en-US"/>
          </a:p>
        </p:txBody>
      </p:sp>
    </p:spTree>
    <p:extLst>
      <p:ext uri="{BB962C8B-B14F-4D97-AF65-F5344CB8AC3E}">
        <p14:creationId xmlns:p14="http://schemas.microsoft.com/office/powerpoint/2010/main" val="29151619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899185" y="1315453"/>
            <a:ext cx="4555959" cy="3060784"/>
          </a:xfrm>
        </p:spPr>
        <p:txBody>
          <a:bodyPr anchor="b"/>
          <a:lstStyle>
            <a:lvl1pPr algn="l">
              <a:lnSpc>
                <a:spcPct val="80000"/>
              </a:lnSpc>
              <a:defRPr sz="5400"/>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899187" y="4678381"/>
            <a:ext cx="4555958"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0" y="0"/>
            <a:ext cx="6134100" cy="3395551"/>
          </a:xfrm>
        </p:spPr>
        <p:txBody>
          <a:bodyPr/>
          <a:lstStyle/>
          <a:p>
            <a:endParaRPr lang="en-US"/>
          </a:p>
        </p:txBody>
      </p:sp>
      <p:sp>
        <p:nvSpPr>
          <p:cNvPr id="50" name="Picture Placeholder 49">
            <a:extLst>
              <a:ext uri="{FF2B5EF4-FFF2-40B4-BE49-F238E27FC236}">
                <a16:creationId xmlns:a16="http://schemas.microsoft.com/office/drawing/2014/main" id="{D0C933F2-7299-C490-CD33-95E3DDE6BBD5}"/>
              </a:ext>
            </a:extLst>
          </p:cNvPr>
          <p:cNvSpPr>
            <a:spLocks noGrp="1"/>
          </p:cNvSpPr>
          <p:nvPr>
            <p:ph type="pic" sz="quarter" idx="17"/>
          </p:nvPr>
        </p:nvSpPr>
        <p:spPr>
          <a:xfrm>
            <a:off x="0" y="3476625"/>
            <a:ext cx="2987675" cy="3381375"/>
          </a:xfrm>
        </p:spPr>
        <p:txBody>
          <a:bodyPr/>
          <a:lstStyle/>
          <a:p>
            <a:endParaRPr lang="en-US"/>
          </a:p>
        </p:txBody>
      </p:sp>
      <p:sp>
        <p:nvSpPr>
          <p:cNvPr id="52" name="Picture Placeholder 51">
            <a:extLst>
              <a:ext uri="{FF2B5EF4-FFF2-40B4-BE49-F238E27FC236}">
                <a16:creationId xmlns:a16="http://schemas.microsoft.com/office/drawing/2014/main" id="{31A9D526-B268-E43B-1919-0E9D5BDDE1BC}"/>
              </a:ext>
            </a:extLst>
          </p:cNvPr>
          <p:cNvSpPr>
            <a:spLocks noGrp="1"/>
          </p:cNvSpPr>
          <p:nvPr>
            <p:ph type="pic" sz="quarter" idx="18"/>
          </p:nvPr>
        </p:nvSpPr>
        <p:spPr>
          <a:xfrm>
            <a:off x="3065463" y="3476625"/>
            <a:ext cx="3065462" cy="3381375"/>
          </a:xfrm>
        </p:spPr>
        <p:txBody>
          <a:bodyPr/>
          <a:lstStyle/>
          <a:p>
            <a:endParaRPr lang="en-US"/>
          </a:p>
        </p:txBody>
      </p:sp>
      <p:pic>
        <p:nvPicPr>
          <p:cNvPr id="4" name="Picture 3">
            <a:extLst>
              <a:ext uri="{FF2B5EF4-FFF2-40B4-BE49-F238E27FC236}">
                <a16:creationId xmlns:a16="http://schemas.microsoft.com/office/drawing/2014/main" id="{1897D117-5705-F3FA-3A4D-5D7E5C2DAE08}"/>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897315" y="4546037"/>
            <a:ext cx="4553712" cy="45720"/>
          </a:xfrm>
          <a:prstGeom prst="rect">
            <a:avLst/>
          </a:prstGeom>
        </p:spPr>
      </p:pic>
    </p:spTree>
    <p:extLst>
      <p:ext uri="{BB962C8B-B14F-4D97-AF65-F5344CB8AC3E}">
        <p14:creationId xmlns:p14="http://schemas.microsoft.com/office/powerpoint/2010/main" val="1482105647"/>
      </p:ext>
    </p:extLst>
  </p:cSld>
  <p:clrMapOvr>
    <a:masterClrMapping/>
  </p:clrMapOvr>
  <p:extLst>
    <p:ext uri="{DCECCB84-F9BA-43D5-87BE-67443E8EF086}">
      <p15:sldGuideLst xmlns:p15="http://schemas.microsoft.com/office/powerpoint/2012/main">
        <p15:guide id="1" orient="horz" pos="2184" userDrawn="1">
          <p15:clr>
            <a:srgbClr val="FBAE40"/>
          </p15:clr>
        </p15:guide>
        <p15:guide id="2" pos="38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21953" y="1315453"/>
            <a:ext cx="6384327" cy="3060784"/>
          </a:xfrm>
        </p:spPr>
        <p:txBody>
          <a:bodyPr anchor="b"/>
          <a:lstStyle>
            <a:lvl1pPr algn="l">
              <a:lnSpc>
                <a:spcPct val="80000"/>
              </a:lnSpc>
              <a:defRPr sz="5400"/>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21955" y="4678381"/>
            <a:ext cx="638432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1" name="Picture 30">
            <a:extLst>
              <a:ext uri="{FF2B5EF4-FFF2-40B4-BE49-F238E27FC236}">
                <a16:creationId xmlns:a16="http://schemas.microsoft.com/office/drawing/2014/main" id="{76D7712F-BFCE-5776-FBEF-AB6A73484AC5}"/>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20083" y="4546037"/>
            <a:ext cx="6400800" cy="45720"/>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7920679" y="1"/>
            <a:ext cx="4270248" cy="2194560"/>
          </a:xfrm>
        </p:spPr>
        <p:txBody>
          <a:bodyPr/>
          <a:lstStyle/>
          <a:p>
            <a:endParaRPr lang="en-US"/>
          </a:p>
        </p:txBody>
      </p:sp>
      <p:sp>
        <p:nvSpPr>
          <p:cNvPr id="5" name="Picture Placeholder 4">
            <a:extLst>
              <a:ext uri="{FF2B5EF4-FFF2-40B4-BE49-F238E27FC236}">
                <a16:creationId xmlns:a16="http://schemas.microsoft.com/office/drawing/2014/main" id="{406B9A51-288E-E40A-5177-9E477A32A2EF}"/>
              </a:ext>
            </a:extLst>
          </p:cNvPr>
          <p:cNvSpPr>
            <a:spLocks noGrp="1"/>
          </p:cNvSpPr>
          <p:nvPr>
            <p:ph type="pic" sz="quarter" idx="17"/>
          </p:nvPr>
        </p:nvSpPr>
        <p:spPr>
          <a:xfrm>
            <a:off x="7920038" y="2335380"/>
            <a:ext cx="4271962" cy="2194560"/>
          </a:xfrm>
        </p:spPr>
        <p:txBody>
          <a:bodyPr/>
          <a:lstStyle/>
          <a:p>
            <a:endParaRPr lang="en-US"/>
          </a:p>
        </p:txBody>
      </p:sp>
      <p:sp>
        <p:nvSpPr>
          <p:cNvPr id="7" name="Picture Placeholder 6">
            <a:extLst>
              <a:ext uri="{FF2B5EF4-FFF2-40B4-BE49-F238E27FC236}">
                <a16:creationId xmlns:a16="http://schemas.microsoft.com/office/drawing/2014/main" id="{82DCFE41-726A-3929-F27F-8EFA11486327}"/>
              </a:ext>
            </a:extLst>
          </p:cNvPr>
          <p:cNvSpPr>
            <a:spLocks noGrp="1"/>
          </p:cNvSpPr>
          <p:nvPr>
            <p:ph type="pic" sz="quarter" idx="18"/>
          </p:nvPr>
        </p:nvSpPr>
        <p:spPr>
          <a:xfrm>
            <a:off x="7920038" y="4662251"/>
            <a:ext cx="4271962" cy="2194560"/>
          </a:xfrm>
        </p:spPr>
        <p:txBody>
          <a:bodyPr/>
          <a:lstStyle/>
          <a:p>
            <a:endParaRPr lang="en-US"/>
          </a:p>
        </p:txBody>
      </p:sp>
    </p:spTree>
    <p:extLst>
      <p:ext uri="{BB962C8B-B14F-4D97-AF65-F5344CB8AC3E}">
        <p14:creationId xmlns:p14="http://schemas.microsoft.com/office/powerpoint/2010/main" val="4254615987"/>
      </p:ext>
    </p:extLst>
  </p:cSld>
  <p:clrMapOvr>
    <a:masterClrMapping/>
  </p:clrMapOvr>
  <p:extLst>
    <p:ext uri="{DCECCB84-F9BA-43D5-87BE-67443E8EF086}">
      <p15:sldGuideLst xmlns:p15="http://schemas.microsoft.com/office/powerpoint/2012/main">
        <p15:guide id="1" orient="horz" pos="2184" userDrawn="1">
          <p15:clr>
            <a:srgbClr val="FBAE40"/>
          </p15:clr>
        </p15:guide>
        <p15:guide id="2" pos="386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accent1"/>
        </a:solidFill>
        <a:effectLst/>
      </p:bgPr>
    </p:bg>
    <p:spTree>
      <p:nvGrpSpPr>
        <p:cNvPr id="1" name=""/>
        <p:cNvGrpSpPr/>
        <p:nvPr/>
      </p:nvGrpSpPr>
      <p:grpSpPr>
        <a:xfrm>
          <a:off x="0" y="0"/>
          <a:ext cx="0" cy="0"/>
          <a:chOff x="0" y="0"/>
          <a:chExt cx="0" cy="0"/>
        </a:xfrm>
      </p:grpSpPr>
      <p:sp>
        <p:nvSpPr>
          <p:cNvPr id="5" name="Flowchart: Delay 4">
            <a:extLst>
              <a:ext uri="{FF2B5EF4-FFF2-40B4-BE49-F238E27FC236}">
                <a16:creationId xmlns:a16="http://schemas.microsoft.com/office/drawing/2014/main" id="{481B751D-8EBF-A65E-DE25-6226BF2063ED}"/>
              </a:ext>
            </a:extLst>
          </p:cNvPr>
          <p:cNvSpPr/>
          <p:nvPr userDrawn="1"/>
        </p:nvSpPr>
        <p:spPr>
          <a:xfrm>
            <a:off x="5906905" y="296561"/>
            <a:ext cx="3307329" cy="1594023"/>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7329" h="1594023">
                <a:moveTo>
                  <a:pt x="0" y="0"/>
                </a:moveTo>
                <a:lnTo>
                  <a:pt x="2524816" y="12357"/>
                </a:lnTo>
                <a:cubicBezTo>
                  <a:pt x="2956986" y="12357"/>
                  <a:pt x="3307329" y="366425"/>
                  <a:pt x="3307329" y="803190"/>
                </a:cubicBezTo>
                <a:cubicBezTo>
                  <a:pt x="3307329" y="1239955"/>
                  <a:pt x="2956986" y="1594023"/>
                  <a:pt x="2524816" y="1594023"/>
                </a:cubicBezTo>
                <a:lnTo>
                  <a:pt x="0" y="1569308"/>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4" name="Oval 23">
            <a:extLst>
              <a:ext uri="{FF2B5EF4-FFF2-40B4-BE49-F238E27FC236}">
                <a16:creationId xmlns:a16="http://schemas.microsoft.com/office/drawing/2014/main" id="{348905F2-FB9B-925D-0DCC-A29535C9E4C1}"/>
              </a:ext>
            </a:extLst>
          </p:cNvPr>
          <p:cNvSpPr/>
          <p:nvPr userDrawn="1"/>
        </p:nvSpPr>
        <p:spPr>
          <a:xfrm>
            <a:off x="9984690" y="308919"/>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9" name="Rectangle 8">
            <a:extLst>
              <a:ext uri="{FF2B5EF4-FFF2-40B4-BE49-F238E27FC236}">
                <a16:creationId xmlns:a16="http://schemas.microsoft.com/office/drawing/2014/main" id="{F2C0C453-FA11-3DF1-20A6-1AFF933B0806}"/>
              </a:ext>
            </a:extLst>
          </p:cNvPr>
          <p:cNvSpPr/>
          <p:nvPr userDrawn="1"/>
        </p:nvSpPr>
        <p:spPr>
          <a:xfrm>
            <a:off x="6096000" y="5841622"/>
            <a:ext cx="6096000" cy="10324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899185" y="1315453"/>
            <a:ext cx="4555959" cy="3060784"/>
          </a:xfrm>
        </p:spPr>
        <p:txBody>
          <a:bodyPr anchor="b"/>
          <a:lstStyle>
            <a:lvl1pPr algn="l">
              <a:lnSpc>
                <a:spcPct val="80000"/>
              </a:lnSpc>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899187" y="4678381"/>
            <a:ext cx="4555958"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1" name="Picture 30">
            <a:extLst>
              <a:ext uri="{FF2B5EF4-FFF2-40B4-BE49-F238E27FC236}">
                <a16:creationId xmlns:a16="http://schemas.microsoft.com/office/drawing/2014/main" id="{76D7712F-BFCE-5776-FBEF-AB6A73484AC5}"/>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897315" y="4546037"/>
            <a:ext cx="4553712" cy="45720"/>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0" y="0"/>
            <a:ext cx="6134100" cy="3395551"/>
          </a:xfrm>
        </p:spPr>
        <p:txBody>
          <a:bodyPr/>
          <a:lstStyle/>
          <a:p>
            <a:endParaRPr lang="en-US"/>
          </a:p>
        </p:txBody>
      </p:sp>
      <p:sp>
        <p:nvSpPr>
          <p:cNvPr id="50" name="Picture Placeholder 49">
            <a:extLst>
              <a:ext uri="{FF2B5EF4-FFF2-40B4-BE49-F238E27FC236}">
                <a16:creationId xmlns:a16="http://schemas.microsoft.com/office/drawing/2014/main" id="{D0C933F2-7299-C490-CD33-95E3DDE6BBD5}"/>
              </a:ext>
            </a:extLst>
          </p:cNvPr>
          <p:cNvSpPr>
            <a:spLocks noGrp="1"/>
          </p:cNvSpPr>
          <p:nvPr>
            <p:ph type="pic" sz="quarter" idx="17"/>
          </p:nvPr>
        </p:nvSpPr>
        <p:spPr>
          <a:xfrm>
            <a:off x="0" y="3476625"/>
            <a:ext cx="2987675" cy="3381375"/>
          </a:xfrm>
        </p:spPr>
        <p:txBody>
          <a:bodyPr/>
          <a:lstStyle/>
          <a:p>
            <a:endParaRPr lang="en-US"/>
          </a:p>
        </p:txBody>
      </p:sp>
      <p:sp>
        <p:nvSpPr>
          <p:cNvPr id="52" name="Picture Placeholder 51">
            <a:extLst>
              <a:ext uri="{FF2B5EF4-FFF2-40B4-BE49-F238E27FC236}">
                <a16:creationId xmlns:a16="http://schemas.microsoft.com/office/drawing/2014/main" id="{31A9D526-B268-E43B-1919-0E9D5BDDE1BC}"/>
              </a:ext>
            </a:extLst>
          </p:cNvPr>
          <p:cNvSpPr>
            <a:spLocks noGrp="1"/>
          </p:cNvSpPr>
          <p:nvPr>
            <p:ph type="pic" sz="quarter" idx="18"/>
          </p:nvPr>
        </p:nvSpPr>
        <p:spPr>
          <a:xfrm>
            <a:off x="3065463" y="3476625"/>
            <a:ext cx="3065462" cy="3381375"/>
          </a:xfrm>
        </p:spPr>
        <p:txBody>
          <a:bodyPr/>
          <a:lstStyle/>
          <a:p>
            <a:endParaRPr lang="en-US"/>
          </a:p>
        </p:txBody>
      </p:sp>
    </p:spTree>
    <p:extLst>
      <p:ext uri="{BB962C8B-B14F-4D97-AF65-F5344CB8AC3E}">
        <p14:creationId xmlns:p14="http://schemas.microsoft.com/office/powerpoint/2010/main" val="73759265"/>
      </p:ext>
    </p:extLst>
  </p:cSld>
  <p:clrMapOvr>
    <a:masterClrMapping/>
  </p:clrMapOvr>
  <p:extLst>
    <p:ext uri="{DCECCB84-F9BA-43D5-87BE-67443E8EF086}">
      <p15:sldGuideLst xmlns:p15="http://schemas.microsoft.com/office/powerpoint/2012/main">
        <p15:guide id="1" orient="horz" pos="2184" userDrawn="1">
          <p15:clr>
            <a:srgbClr val="FBAE40"/>
          </p15:clr>
        </p15:guide>
        <p15:guide id="2" pos="386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accent1"/>
        </a:solidFill>
        <a:effectLst/>
      </p:bgPr>
    </p:bg>
    <p:spTree>
      <p:nvGrpSpPr>
        <p:cNvPr id="1" name=""/>
        <p:cNvGrpSpPr/>
        <p:nvPr/>
      </p:nvGrpSpPr>
      <p:grpSpPr>
        <a:xfrm>
          <a:off x="0" y="0"/>
          <a:ext cx="0" cy="0"/>
          <a:chOff x="0" y="0"/>
          <a:chExt cx="0" cy="0"/>
        </a:xfrm>
      </p:grpSpPr>
      <p:sp>
        <p:nvSpPr>
          <p:cNvPr id="11" name="Flowchart: Delay 4">
            <a:extLst>
              <a:ext uri="{FF2B5EF4-FFF2-40B4-BE49-F238E27FC236}">
                <a16:creationId xmlns:a16="http://schemas.microsoft.com/office/drawing/2014/main" id="{99B8AA8C-D4C1-972F-569B-92BAD47A9E8C}"/>
              </a:ext>
            </a:extLst>
          </p:cNvPr>
          <p:cNvSpPr/>
          <p:nvPr userDrawn="1"/>
        </p:nvSpPr>
        <p:spPr>
          <a:xfrm>
            <a:off x="-143166" y="296561"/>
            <a:ext cx="3307329" cy="1594023"/>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7329" h="1594023">
                <a:moveTo>
                  <a:pt x="0" y="0"/>
                </a:moveTo>
                <a:lnTo>
                  <a:pt x="2524816" y="12357"/>
                </a:lnTo>
                <a:cubicBezTo>
                  <a:pt x="2956986" y="12357"/>
                  <a:pt x="3307329" y="366425"/>
                  <a:pt x="3307329" y="803190"/>
                </a:cubicBezTo>
                <a:cubicBezTo>
                  <a:pt x="3307329" y="1239955"/>
                  <a:pt x="2956986" y="1594023"/>
                  <a:pt x="2524816" y="1594023"/>
                </a:cubicBezTo>
                <a:lnTo>
                  <a:pt x="0" y="1569308"/>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669685D-7213-A29A-90A3-B4DEF8868CA7}"/>
              </a:ext>
            </a:extLst>
          </p:cNvPr>
          <p:cNvSpPr/>
          <p:nvPr userDrawn="1"/>
        </p:nvSpPr>
        <p:spPr>
          <a:xfrm>
            <a:off x="5439216" y="308919"/>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21953" y="1315453"/>
            <a:ext cx="6384327" cy="3060784"/>
          </a:xfrm>
        </p:spPr>
        <p:txBody>
          <a:bodyPr anchor="b"/>
          <a:lstStyle>
            <a:lvl1pPr algn="l">
              <a:lnSpc>
                <a:spcPct val="80000"/>
              </a:lnSpc>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21955" y="4678381"/>
            <a:ext cx="6384326"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7920679" y="1"/>
            <a:ext cx="4270248" cy="2194560"/>
          </a:xfrm>
        </p:spPr>
        <p:txBody>
          <a:bodyPr/>
          <a:lstStyle/>
          <a:p>
            <a:endParaRPr lang="en-US"/>
          </a:p>
        </p:txBody>
      </p:sp>
      <p:sp>
        <p:nvSpPr>
          <p:cNvPr id="5" name="Picture Placeholder 4">
            <a:extLst>
              <a:ext uri="{FF2B5EF4-FFF2-40B4-BE49-F238E27FC236}">
                <a16:creationId xmlns:a16="http://schemas.microsoft.com/office/drawing/2014/main" id="{406B9A51-288E-E40A-5177-9E477A32A2EF}"/>
              </a:ext>
            </a:extLst>
          </p:cNvPr>
          <p:cNvSpPr>
            <a:spLocks noGrp="1"/>
          </p:cNvSpPr>
          <p:nvPr>
            <p:ph type="pic" sz="quarter" idx="17"/>
          </p:nvPr>
        </p:nvSpPr>
        <p:spPr>
          <a:xfrm>
            <a:off x="7920038" y="2335380"/>
            <a:ext cx="4271962" cy="2194560"/>
          </a:xfrm>
        </p:spPr>
        <p:txBody>
          <a:bodyPr/>
          <a:lstStyle/>
          <a:p>
            <a:endParaRPr lang="en-US"/>
          </a:p>
        </p:txBody>
      </p:sp>
      <p:sp>
        <p:nvSpPr>
          <p:cNvPr id="7" name="Picture Placeholder 6">
            <a:extLst>
              <a:ext uri="{FF2B5EF4-FFF2-40B4-BE49-F238E27FC236}">
                <a16:creationId xmlns:a16="http://schemas.microsoft.com/office/drawing/2014/main" id="{82DCFE41-726A-3929-F27F-8EFA11486327}"/>
              </a:ext>
            </a:extLst>
          </p:cNvPr>
          <p:cNvSpPr>
            <a:spLocks noGrp="1"/>
          </p:cNvSpPr>
          <p:nvPr>
            <p:ph type="pic" sz="quarter" idx="18"/>
          </p:nvPr>
        </p:nvSpPr>
        <p:spPr>
          <a:xfrm>
            <a:off x="7920038" y="4662251"/>
            <a:ext cx="4271962" cy="2194560"/>
          </a:xfrm>
        </p:spPr>
        <p:txBody>
          <a:bodyPr/>
          <a:lstStyle/>
          <a:p>
            <a:endParaRPr lang="en-US"/>
          </a:p>
        </p:txBody>
      </p:sp>
      <p:sp>
        <p:nvSpPr>
          <p:cNvPr id="8" name="Rectangle 7">
            <a:extLst>
              <a:ext uri="{FF2B5EF4-FFF2-40B4-BE49-F238E27FC236}">
                <a16:creationId xmlns:a16="http://schemas.microsoft.com/office/drawing/2014/main" id="{E17A2168-98B4-BC4A-01F2-9C80EC0932AF}"/>
              </a:ext>
            </a:extLst>
          </p:cNvPr>
          <p:cNvSpPr/>
          <p:nvPr userDrawn="1"/>
        </p:nvSpPr>
        <p:spPr>
          <a:xfrm>
            <a:off x="0" y="5841622"/>
            <a:ext cx="7934640" cy="10324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281B02C-A492-F10E-88D0-754AC9CFE9A7}"/>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20083" y="4546037"/>
            <a:ext cx="6400800" cy="45720"/>
          </a:xfrm>
          <a:prstGeom prst="rect">
            <a:avLst/>
          </a:prstGeom>
        </p:spPr>
      </p:pic>
    </p:spTree>
    <p:extLst>
      <p:ext uri="{BB962C8B-B14F-4D97-AF65-F5344CB8AC3E}">
        <p14:creationId xmlns:p14="http://schemas.microsoft.com/office/powerpoint/2010/main" val="1237497629"/>
      </p:ext>
    </p:extLst>
  </p:cSld>
  <p:clrMapOvr>
    <a:masterClrMapping/>
  </p:clrMapOvr>
  <p:extLst>
    <p:ext uri="{DCECCB84-F9BA-43D5-87BE-67443E8EF086}">
      <p15:sldGuideLst xmlns:p15="http://schemas.microsoft.com/office/powerpoint/2012/main">
        <p15:guide id="1" orient="horz" pos="2184" userDrawn="1">
          <p15:clr>
            <a:srgbClr val="FBAE40"/>
          </p15:clr>
        </p15:guide>
        <p15:guide id="2" pos="386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10515600" cy="4351338"/>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pic>
        <p:nvPicPr>
          <p:cNvPr id="16" name="Picture 15">
            <a:extLst>
              <a:ext uri="{FF2B5EF4-FFF2-40B4-BE49-F238E27FC236}">
                <a16:creationId xmlns:a16="http://schemas.microsoft.com/office/drawing/2014/main" id="{1F5B7F0D-1261-74D6-5893-879A28AAFC9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6" name="Text Placeholder 3">
            <a:extLst>
              <a:ext uri="{FF2B5EF4-FFF2-40B4-BE49-F238E27FC236}">
                <a16:creationId xmlns:a16="http://schemas.microsoft.com/office/drawing/2014/main" id="{186C9C76-ECC2-7081-2083-0B6EDDA0F96B}"/>
              </a:ext>
            </a:extLst>
          </p:cNvPr>
          <p:cNvSpPr>
            <a:spLocks noGrp="1"/>
          </p:cNvSpPr>
          <p:nvPr>
            <p:ph type="body" sz="quarter" idx="19" hasCustomPrompt="1"/>
          </p:nvPr>
        </p:nvSpPr>
        <p:spPr>
          <a:xfrm>
            <a:off x="838201" y="681038"/>
            <a:ext cx="10515600" cy="1325562"/>
          </a:xfrm>
        </p:spPr>
        <p:txBody>
          <a:bodyPr anchor="ctr" anchorCtr="0"/>
          <a:lstStyle>
            <a:lvl1pPr>
              <a:lnSpc>
                <a:spcPct val="80000"/>
              </a:lnSpc>
              <a:defRPr lang="en-US" sz="4400" dirty="0" smtClean="0">
                <a:solidFill>
                  <a:schemeClr val="accent2"/>
                </a:solidFill>
              </a:defRPr>
            </a:lvl1pPr>
            <a:lvl5pPr>
              <a:defRPr/>
            </a:lvl5pPr>
            <a:lvl6pPr>
              <a:defRPr lang="en-US" sz="2400" dirty="0"/>
            </a:lvl6pPr>
          </a:lstStyle>
          <a:p>
            <a:pPr lvl="0"/>
            <a:r>
              <a:rPr lang="en-US"/>
              <a:t>Title</a:t>
            </a:r>
          </a:p>
          <a:p>
            <a:pPr lvl="5"/>
            <a:r>
              <a:rPr lang="en-US"/>
              <a:t>SUBTITLE</a:t>
            </a:r>
          </a:p>
        </p:txBody>
      </p:sp>
    </p:spTree>
    <p:extLst>
      <p:ext uri="{BB962C8B-B14F-4D97-AF65-F5344CB8AC3E}">
        <p14:creationId xmlns:p14="http://schemas.microsoft.com/office/powerpoint/2010/main" val="3342438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6-up">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A3819A9-F4BA-68E8-1A53-23A4D5728D4A}"/>
              </a:ext>
            </a:extLst>
          </p:cNvPr>
          <p:cNvSpPr>
            <a:spLocks noGrp="1"/>
          </p:cNvSpPr>
          <p:nvPr>
            <p:ph type="body" sz="quarter" idx="13"/>
          </p:nvPr>
        </p:nvSpPr>
        <p:spPr>
          <a:xfrm>
            <a:off x="838201"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7">
            <a:extLst>
              <a:ext uri="{FF2B5EF4-FFF2-40B4-BE49-F238E27FC236}">
                <a16:creationId xmlns:a16="http://schemas.microsoft.com/office/drawing/2014/main" id="{08796C4E-471E-222D-A0E3-7CC1BEB0BFE3}"/>
              </a:ext>
            </a:extLst>
          </p:cNvPr>
          <p:cNvSpPr>
            <a:spLocks noGrp="1"/>
          </p:cNvSpPr>
          <p:nvPr>
            <p:ph type="body" sz="quarter" idx="14"/>
          </p:nvPr>
        </p:nvSpPr>
        <p:spPr>
          <a:xfrm>
            <a:off x="4422210"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7">
            <a:extLst>
              <a:ext uri="{FF2B5EF4-FFF2-40B4-BE49-F238E27FC236}">
                <a16:creationId xmlns:a16="http://schemas.microsoft.com/office/drawing/2014/main" id="{11A4D46D-975D-2B6F-ABC5-F5B376D77CF3}"/>
              </a:ext>
            </a:extLst>
          </p:cNvPr>
          <p:cNvSpPr>
            <a:spLocks noGrp="1"/>
          </p:cNvSpPr>
          <p:nvPr>
            <p:ph type="body" sz="quarter" idx="15"/>
          </p:nvPr>
        </p:nvSpPr>
        <p:spPr>
          <a:xfrm>
            <a:off x="8001522"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7">
            <a:extLst>
              <a:ext uri="{FF2B5EF4-FFF2-40B4-BE49-F238E27FC236}">
                <a16:creationId xmlns:a16="http://schemas.microsoft.com/office/drawing/2014/main" id="{50555536-D1E2-077E-AE62-68E30BACE631}"/>
              </a:ext>
            </a:extLst>
          </p:cNvPr>
          <p:cNvSpPr>
            <a:spLocks noGrp="1"/>
          </p:cNvSpPr>
          <p:nvPr>
            <p:ph type="body" sz="quarter" idx="16"/>
          </p:nvPr>
        </p:nvSpPr>
        <p:spPr>
          <a:xfrm>
            <a:off x="838200"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7">
            <a:extLst>
              <a:ext uri="{FF2B5EF4-FFF2-40B4-BE49-F238E27FC236}">
                <a16:creationId xmlns:a16="http://schemas.microsoft.com/office/drawing/2014/main" id="{FBD9C1CC-8B89-82B4-54D7-D7CB9925DDAA}"/>
              </a:ext>
            </a:extLst>
          </p:cNvPr>
          <p:cNvSpPr>
            <a:spLocks noGrp="1"/>
          </p:cNvSpPr>
          <p:nvPr>
            <p:ph type="body" sz="quarter" idx="17"/>
          </p:nvPr>
        </p:nvSpPr>
        <p:spPr>
          <a:xfrm>
            <a:off x="4422209"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7">
            <a:extLst>
              <a:ext uri="{FF2B5EF4-FFF2-40B4-BE49-F238E27FC236}">
                <a16:creationId xmlns:a16="http://schemas.microsoft.com/office/drawing/2014/main" id="{D7DE3226-01A3-BF0E-0C14-DD8CEA8178D6}"/>
              </a:ext>
            </a:extLst>
          </p:cNvPr>
          <p:cNvSpPr>
            <a:spLocks noGrp="1"/>
          </p:cNvSpPr>
          <p:nvPr>
            <p:ph type="body" sz="quarter" idx="18"/>
          </p:nvPr>
        </p:nvSpPr>
        <p:spPr>
          <a:xfrm>
            <a:off x="8001521"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2" name="Picture 31">
            <a:extLst>
              <a:ext uri="{FF2B5EF4-FFF2-40B4-BE49-F238E27FC236}">
                <a16:creationId xmlns:a16="http://schemas.microsoft.com/office/drawing/2014/main" id="{666E2210-BE12-8DCA-FAEF-857E414DBE5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4" name="Text Placeholder 3">
            <a:extLst>
              <a:ext uri="{FF2B5EF4-FFF2-40B4-BE49-F238E27FC236}">
                <a16:creationId xmlns:a16="http://schemas.microsoft.com/office/drawing/2014/main" id="{AA951948-F196-6D06-3182-BFE736DCD338}"/>
              </a:ext>
            </a:extLst>
          </p:cNvPr>
          <p:cNvSpPr>
            <a:spLocks noGrp="1"/>
          </p:cNvSpPr>
          <p:nvPr>
            <p:ph type="body" sz="quarter" idx="19" hasCustomPrompt="1"/>
          </p:nvPr>
        </p:nvSpPr>
        <p:spPr>
          <a:xfrm>
            <a:off x="838201" y="681038"/>
            <a:ext cx="10515600" cy="1325562"/>
          </a:xfrm>
        </p:spPr>
        <p:txBody>
          <a:bodyPr anchor="ctr" anchorCtr="0"/>
          <a:lstStyle>
            <a:lvl1pPr>
              <a:lnSpc>
                <a:spcPct val="80000"/>
              </a:lnSpc>
              <a:defRPr lang="en-US" sz="4400" dirty="0" smtClean="0">
                <a:solidFill>
                  <a:schemeClr val="accent2"/>
                </a:solidFill>
              </a:defRPr>
            </a:lvl1pPr>
            <a:lvl5pPr>
              <a:defRPr/>
            </a:lvl5pPr>
            <a:lvl6pPr>
              <a:defRPr lang="en-US" sz="2400" dirty="0"/>
            </a:lvl6pPr>
          </a:lstStyle>
          <a:p>
            <a:pPr lvl="0"/>
            <a:r>
              <a:rPr lang="en-US"/>
              <a:t>Title</a:t>
            </a:r>
          </a:p>
          <a:p>
            <a:pPr lvl="6"/>
            <a:r>
              <a:rPr lang="en-US"/>
              <a:t>SUBTITLE</a:t>
            </a:r>
          </a:p>
        </p:txBody>
      </p:sp>
    </p:spTree>
    <p:extLst>
      <p:ext uri="{BB962C8B-B14F-4D97-AF65-F5344CB8AC3E}">
        <p14:creationId xmlns:p14="http://schemas.microsoft.com/office/powerpoint/2010/main" val="236623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4924926" y="1122947"/>
            <a:ext cx="6428874" cy="5054016"/>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pic>
        <p:nvPicPr>
          <p:cNvPr id="18" name="Picture 17">
            <a:extLst>
              <a:ext uri="{FF2B5EF4-FFF2-40B4-BE49-F238E27FC236}">
                <a16:creationId xmlns:a16="http://schemas.microsoft.com/office/drawing/2014/main" id="{194B9C90-9258-1B83-9756-E2C9420FFE3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65BF9748-496F-EAB5-02CB-38268CEDBC71}"/>
              </a:ext>
            </a:extLst>
          </p:cNvPr>
          <p:cNvSpPr>
            <a:spLocks noGrp="1"/>
          </p:cNvSpPr>
          <p:nvPr>
            <p:ph type="body" sz="quarter" idx="10" hasCustomPrompt="1"/>
          </p:nvPr>
        </p:nvSpPr>
        <p:spPr>
          <a:xfrm>
            <a:off x="838200" y="1122363"/>
            <a:ext cx="3413125" cy="2844156"/>
          </a:xfrm>
        </p:spPr>
        <p:txBody>
          <a:bodyPr/>
          <a:lstStyle>
            <a:lvl1pPr>
              <a:lnSpc>
                <a:spcPct val="80000"/>
              </a:lnSpc>
              <a:defRPr sz="4400">
                <a:solidFill>
                  <a:schemeClr val="accent2"/>
                </a:solidFill>
              </a:defRPr>
            </a:lvl1pPr>
            <a:lvl2pPr>
              <a:defRPr spc="200" baseline="0">
                <a:solidFill>
                  <a:schemeClr val="accent4"/>
                </a:solidFill>
              </a:defRPr>
            </a:lvl2pPr>
          </a:lstStyle>
          <a:p>
            <a:pPr lvl="0"/>
            <a:r>
              <a:rPr lang="en-US"/>
              <a:t>Title</a:t>
            </a:r>
          </a:p>
          <a:p>
            <a:pPr lvl="1"/>
            <a:r>
              <a:rPr lang="en-US"/>
              <a:t>SUBTITLE</a:t>
            </a:r>
          </a:p>
        </p:txBody>
      </p:sp>
    </p:spTree>
    <p:extLst>
      <p:ext uri="{BB962C8B-B14F-4D97-AF65-F5344CB8AC3E}">
        <p14:creationId xmlns:p14="http://schemas.microsoft.com/office/powerpoint/2010/main" val="4287978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6156158" cy="4351338"/>
          </a:xfrm>
        </p:spPr>
        <p:txBody>
          <a:bodyPr anchor="t" anchorCtr="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8" name="Picture Placeholder 7">
            <a:extLst>
              <a:ext uri="{FF2B5EF4-FFF2-40B4-BE49-F238E27FC236}">
                <a16:creationId xmlns:a16="http://schemas.microsoft.com/office/drawing/2014/main" id="{DEB9967D-F689-EFB1-4101-B503B1252725}"/>
              </a:ext>
            </a:extLst>
          </p:cNvPr>
          <p:cNvSpPr>
            <a:spLocks noGrp="1"/>
          </p:cNvSpPr>
          <p:nvPr>
            <p:ph type="pic" sz="quarter" idx="13"/>
          </p:nvPr>
        </p:nvSpPr>
        <p:spPr>
          <a:xfrm>
            <a:off x="7908758" y="0"/>
            <a:ext cx="4270248" cy="6858000"/>
          </a:xfrm>
        </p:spPr>
        <p:txBody>
          <a:bodyPr/>
          <a:lstStyle/>
          <a:p>
            <a:endParaRPr lang="en-US"/>
          </a:p>
        </p:txBody>
      </p:sp>
      <p:pic>
        <p:nvPicPr>
          <p:cNvPr id="21" name="Picture 20">
            <a:extLst>
              <a:ext uri="{FF2B5EF4-FFF2-40B4-BE49-F238E27FC236}">
                <a16:creationId xmlns:a16="http://schemas.microsoft.com/office/drawing/2014/main" id="{0446FC47-C8C6-E147-7D65-177A6A899CA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E3594586-DD20-B865-4668-3CB67A90886F}"/>
              </a:ext>
            </a:extLst>
          </p:cNvPr>
          <p:cNvSpPr>
            <a:spLocks noGrp="1"/>
          </p:cNvSpPr>
          <p:nvPr>
            <p:ph type="body" sz="quarter" idx="14" hasCustomPrompt="1"/>
          </p:nvPr>
        </p:nvSpPr>
        <p:spPr>
          <a:xfrm>
            <a:off x="838199" y="681036"/>
            <a:ext cx="6156157" cy="1325564"/>
          </a:xfrm>
        </p:spPr>
        <p:txBody>
          <a:bodyPr anchor="ctr" anchorCtr="0"/>
          <a:lstStyle>
            <a:lvl1pPr>
              <a:lnSpc>
                <a:spcPct val="80000"/>
              </a:lnSpc>
              <a:defRPr sz="4400">
                <a:solidFill>
                  <a:schemeClr val="accent2"/>
                </a:solidFill>
              </a:defRPr>
            </a:lvl1pPr>
            <a:lvl5pPr>
              <a:defRPr/>
            </a:lvl5pPr>
          </a:lstStyle>
          <a:p>
            <a:pPr lvl="0"/>
            <a:r>
              <a:rPr lang="en-US"/>
              <a:t>Title</a:t>
            </a:r>
          </a:p>
          <a:p>
            <a:pPr lvl="5"/>
            <a:r>
              <a:rPr lang="en-US"/>
              <a:t>SUBTITLE</a:t>
            </a:r>
          </a:p>
        </p:txBody>
      </p:sp>
    </p:spTree>
    <p:extLst>
      <p:ext uri="{BB962C8B-B14F-4D97-AF65-F5344CB8AC3E}">
        <p14:creationId xmlns:p14="http://schemas.microsoft.com/office/powerpoint/2010/main" val="42986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2A878-EE4F-9D9E-5FA7-31D3A94B2619}"/>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8B84B80-A534-304E-B0ED-5D35B26470A2}"/>
              </a:ext>
            </a:extLst>
          </p:cNvPr>
          <p:cNvSpPr>
            <a:spLocks noGrp="1"/>
          </p:cNvSpPr>
          <p:nvPr>
            <p:ph type="body" idx="1"/>
          </p:nvPr>
        </p:nvSpPr>
        <p:spPr>
          <a:xfrm>
            <a:off x="831850" y="4793268"/>
            <a:ext cx="10515600" cy="1296382"/>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6/27/2025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sp>
        <p:nvSpPr>
          <p:cNvPr id="11" name="Flowchart: Delay 4">
            <a:extLst>
              <a:ext uri="{FF2B5EF4-FFF2-40B4-BE49-F238E27FC236}">
                <a16:creationId xmlns:a16="http://schemas.microsoft.com/office/drawing/2014/main" id="{FB7C7DCC-27EE-D987-CEF7-0F89C8D6E0F7}"/>
              </a:ext>
            </a:extLst>
          </p:cNvPr>
          <p:cNvSpPr/>
          <p:nvPr userDrawn="1"/>
        </p:nvSpPr>
        <p:spPr>
          <a:xfrm>
            <a:off x="-946138"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2" name="Oval 11">
            <a:extLst>
              <a:ext uri="{FF2B5EF4-FFF2-40B4-BE49-F238E27FC236}">
                <a16:creationId xmlns:a16="http://schemas.microsoft.com/office/drawing/2014/main" id="{7E4E65E7-EB1C-8829-686A-149BD60296DC}"/>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AB0A9F2-A055-A21F-9AB3-BBE20F057C50}"/>
              </a:ext>
            </a:extLst>
          </p:cNvPr>
          <p:cNvSpPr/>
          <p:nvPr userDrawn="1"/>
        </p:nvSpPr>
        <p:spPr>
          <a:xfrm>
            <a:off x="831850" y="4789449"/>
            <a:ext cx="4366451" cy="6999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2692B5B-1E26-2416-C583-8C5C20DF232C}"/>
              </a:ext>
            </a:extLst>
          </p:cNvPr>
          <p:cNvSpPr/>
          <p:nvPr userDrawn="1"/>
        </p:nvSpPr>
        <p:spPr>
          <a:xfrm>
            <a:off x="5198301" y="6122915"/>
            <a:ext cx="4366451" cy="6999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76FE0F-5B59-6953-6FD9-99CA2BC50D7C}"/>
              </a:ext>
            </a:extLst>
          </p:cNvPr>
          <p:cNvSpPr/>
          <p:nvPr userDrawn="1"/>
        </p:nvSpPr>
        <p:spPr>
          <a:xfrm>
            <a:off x="9364336" y="1341498"/>
            <a:ext cx="1782698" cy="7315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745078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8455B-1CFF-5603-D9EC-9768E051C6CD}"/>
              </a:ext>
            </a:extLst>
          </p:cNvPr>
          <p:cNvSpPr/>
          <p:nvPr userDrawn="1"/>
        </p:nvSpPr>
        <p:spPr>
          <a:xfrm>
            <a:off x="0" y="0"/>
            <a:ext cx="12192000" cy="6858000"/>
          </a:xfrm>
          <a:prstGeom prst="rect">
            <a:avLst/>
          </a:prstGeom>
          <a:solidFill>
            <a:schemeClr val="accent1">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2A878-EE4F-9D9E-5FA7-31D3A94B2619}"/>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8B84B80-A534-304E-B0ED-5D35B26470A2}"/>
              </a:ext>
            </a:extLst>
          </p:cNvPr>
          <p:cNvSpPr>
            <a:spLocks noGrp="1"/>
          </p:cNvSpPr>
          <p:nvPr>
            <p:ph type="body" idx="1"/>
          </p:nvPr>
        </p:nvSpPr>
        <p:spPr>
          <a:xfrm>
            <a:off x="831850" y="4974895"/>
            <a:ext cx="10515600" cy="1296382"/>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6/27/2025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7" name="Picture 6">
            <a:extLst>
              <a:ext uri="{FF2B5EF4-FFF2-40B4-BE49-F238E27FC236}">
                <a16:creationId xmlns:a16="http://schemas.microsoft.com/office/drawing/2014/main" id="{C1CA3586-93C9-3C57-130E-9F77E77E23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4607822"/>
            <a:ext cx="10515600" cy="70104"/>
          </a:xfrm>
          <a:prstGeom prst="rect">
            <a:avLst/>
          </a:prstGeom>
        </p:spPr>
      </p:pic>
      <p:sp>
        <p:nvSpPr>
          <p:cNvPr id="8" name="Flowchart: Delay 4">
            <a:extLst>
              <a:ext uri="{FF2B5EF4-FFF2-40B4-BE49-F238E27FC236}">
                <a16:creationId xmlns:a16="http://schemas.microsoft.com/office/drawing/2014/main" id="{804AB8C9-2D64-6B94-F2DF-B1EB231195A1}"/>
              </a:ext>
            </a:extLst>
          </p:cNvPr>
          <p:cNvSpPr/>
          <p:nvPr userDrawn="1"/>
        </p:nvSpPr>
        <p:spPr>
          <a:xfrm>
            <a:off x="-953227"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9" name="Oval 8">
            <a:extLst>
              <a:ext uri="{FF2B5EF4-FFF2-40B4-BE49-F238E27FC236}">
                <a16:creationId xmlns:a16="http://schemas.microsoft.com/office/drawing/2014/main" id="{41328B33-5C7A-6DA1-B88A-6A9FF14EAD38}"/>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1980419"/>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8455B-1CFF-5603-D9EC-9768E051C6CD}"/>
              </a:ext>
            </a:extLst>
          </p:cNvPr>
          <p:cNvSpPr/>
          <p:nvPr userDrawn="1"/>
        </p:nvSpPr>
        <p:spPr>
          <a:xfrm>
            <a:off x="0" y="0"/>
            <a:ext cx="12192000" cy="6858000"/>
          </a:xfrm>
          <a:prstGeom prst="rect">
            <a:avLst/>
          </a:prstGeom>
          <a:solidFill>
            <a:schemeClr val="accent1">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6/27/2025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7" name="Picture 6">
            <a:extLst>
              <a:ext uri="{FF2B5EF4-FFF2-40B4-BE49-F238E27FC236}">
                <a16:creationId xmlns:a16="http://schemas.microsoft.com/office/drawing/2014/main" id="{F99B52D9-85C1-C4F1-2B01-4894ED01D5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4607822"/>
            <a:ext cx="10515600" cy="70104"/>
          </a:xfrm>
          <a:prstGeom prst="rect">
            <a:avLst/>
          </a:prstGeom>
        </p:spPr>
      </p:pic>
      <p:sp>
        <p:nvSpPr>
          <p:cNvPr id="17" name="Text Placeholder 16">
            <a:extLst>
              <a:ext uri="{FF2B5EF4-FFF2-40B4-BE49-F238E27FC236}">
                <a16:creationId xmlns:a16="http://schemas.microsoft.com/office/drawing/2014/main" id="{AC7DC13F-58E5-C75F-A372-EBDDD8AF9544}"/>
              </a:ext>
            </a:extLst>
          </p:cNvPr>
          <p:cNvSpPr>
            <a:spLocks noGrp="1"/>
          </p:cNvSpPr>
          <p:nvPr>
            <p:ph type="body" sz="quarter" idx="14" hasCustomPrompt="1"/>
          </p:nvPr>
        </p:nvSpPr>
        <p:spPr>
          <a:xfrm>
            <a:off x="4195271" y="4872245"/>
            <a:ext cx="2870200"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19" name="Text Placeholder 18">
            <a:extLst>
              <a:ext uri="{FF2B5EF4-FFF2-40B4-BE49-F238E27FC236}">
                <a16:creationId xmlns:a16="http://schemas.microsoft.com/office/drawing/2014/main" id="{DB9433CC-22CB-240D-4C4D-AE71B4378779}"/>
              </a:ext>
            </a:extLst>
          </p:cNvPr>
          <p:cNvSpPr>
            <a:spLocks noGrp="1"/>
          </p:cNvSpPr>
          <p:nvPr>
            <p:ph type="body" sz="quarter" idx="15" hasCustomPrompt="1"/>
          </p:nvPr>
        </p:nvSpPr>
        <p:spPr>
          <a:xfrm>
            <a:off x="842211" y="4873478"/>
            <a:ext cx="2871216"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20" name="Text Placeholder 2">
            <a:extLst>
              <a:ext uri="{FF2B5EF4-FFF2-40B4-BE49-F238E27FC236}">
                <a16:creationId xmlns:a16="http://schemas.microsoft.com/office/drawing/2014/main" id="{DFE19B80-B41C-01C4-260E-20D73364D45D}"/>
              </a:ext>
            </a:extLst>
          </p:cNvPr>
          <p:cNvSpPr>
            <a:spLocks noGrp="1"/>
          </p:cNvSpPr>
          <p:nvPr>
            <p:ph type="body" idx="16"/>
          </p:nvPr>
        </p:nvSpPr>
        <p:spPr>
          <a:xfrm>
            <a:off x="7784757" y="4872245"/>
            <a:ext cx="3552248" cy="1296382"/>
          </a:xfrm>
        </p:spPr>
        <p:txBody>
          <a:bodyPr anchor="t" anchorCtr="0"/>
          <a:lstStyle>
            <a:lvl1pPr marL="0" indent="0" algn="r">
              <a:buNone/>
              <a:defRPr sz="2400" b="1">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2" name="Text Placeholder 21">
            <a:extLst>
              <a:ext uri="{FF2B5EF4-FFF2-40B4-BE49-F238E27FC236}">
                <a16:creationId xmlns:a16="http://schemas.microsoft.com/office/drawing/2014/main" id="{48450323-30CE-ABA0-98F6-340708AA0579}"/>
              </a:ext>
            </a:extLst>
          </p:cNvPr>
          <p:cNvSpPr>
            <a:spLocks noGrp="1"/>
          </p:cNvSpPr>
          <p:nvPr>
            <p:ph type="body" sz="quarter" idx="17"/>
          </p:nvPr>
        </p:nvSpPr>
        <p:spPr>
          <a:xfrm>
            <a:off x="831850" y="1709738"/>
            <a:ext cx="7778750" cy="2762250"/>
          </a:xfrm>
        </p:spPr>
        <p:txBody>
          <a:bodyPr anchor="b" anchorCtr="0"/>
          <a:lstStyle>
            <a:lvl1pPr>
              <a:defRPr sz="8000"/>
            </a:lvl1pPr>
            <a:lvl2pPr>
              <a:defRPr sz="4000"/>
            </a:lvl2pPr>
          </a:lstStyle>
          <a:p>
            <a:pPr lvl="0"/>
            <a:r>
              <a:rPr lang="en-US"/>
              <a:t>Click to edit Master text styles</a:t>
            </a:r>
          </a:p>
          <a:p>
            <a:pPr lvl="1"/>
            <a:r>
              <a:rPr lang="en-US"/>
              <a:t>Second level</a:t>
            </a:r>
          </a:p>
        </p:txBody>
      </p:sp>
      <p:sp>
        <p:nvSpPr>
          <p:cNvPr id="2" name="Flowchart: Delay 4">
            <a:extLst>
              <a:ext uri="{FF2B5EF4-FFF2-40B4-BE49-F238E27FC236}">
                <a16:creationId xmlns:a16="http://schemas.microsoft.com/office/drawing/2014/main" id="{F4E741A4-00E7-0E72-DF90-319992A8748E}"/>
              </a:ext>
            </a:extLst>
          </p:cNvPr>
          <p:cNvSpPr/>
          <p:nvPr userDrawn="1"/>
        </p:nvSpPr>
        <p:spPr>
          <a:xfrm>
            <a:off x="-953224"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Oval 2">
            <a:extLst>
              <a:ext uri="{FF2B5EF4-FFF2-40B4-BE49-F238E27FC236}">
                <a16:creationId xmlns:a16="http://schemas.microsoft.com/office/drawing/2014/main" id="{6A4D25C6-F34D-581C-43CB-818E152790BB}"/>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6112295"/>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BA665-6EDC-9741-4BC6-85476943B1D9}"/>
              </a:ext>
            </a:extLst>
          </p:cNvPr>
          <p:cNvSpPr>
            <a:spLocks noGrp="1"/>
          </p:cNvSpPr>
          <p:nvPr>
            <p:ph type="title"/>
          </p:nvPr>
        </p:nvSpPr>
        <p:spPr>
          <a:xfrm>
            <a:off x="838200" y="681037"/>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851BCC0-D069-34D2-B7D3-823364E0F101}"/>
              </a:ext>
            </a:extLst>
          </p:cNvPr>
          <p:cNvSpPr>
            <a:spLocks noGrp="1"/>
          </p:cNvSpPr>
          <p:nvPr>
            <p:ph sz="half" idx="1"/>
          </p:nvPr>
        </p:nvSpPr>
        <p:spPr>
          <a:xfrm>
            <a:off x="838200" y="2141537"/>
            <a:ext cx="5181600" cy="435133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Content Placeholder 3">
            <a:extLst>
              <a:ext uri="{FF2B5EF4-FFF2-40B4-BE49-F238E27FC236}">
                <a16:creationId xmlns:a16="http://schemas.microsoft.com/office/drawing/2014/main" id="{5B32E0F3-1558-05AD-9388-3AFD53D9F9A8}"/>
              </a:ext>
            </a:extLst>
          </p:cNvPr>
          <p:cNvSpPr>
            <a:spLocks noGrp="1"/>
          </p:cNvSpPr>
          <p:nvPr>
            <p:ph sz="half" idx="2"/>
          </p:nvPr>
        </p:nvSpPr>
        <p:spPr>
          <a:xfrm>
            <a:off x="6172200" y="2141537"/>
            <a:ext cx="5181600" cy="435133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5" name="Date Placeholder 4">
            <a:extLst>
              <a:ext uri="{FF2B5EF4-FFF2-40B4-BE49-F238E27FC236}">
                <a16:creationId xmlns:a16="http://schemas.microsoft.com/office/drawing/2014/main" id="{D1328B80-6979-B101-E382-E583DEE909AD}"/>
              </a:ext>
            </a:extLst>
          </p:cNvPr>
          <p:cNvSpPr>
            <a:spLocks noGrp="1"/>
          </p:cNvSpPr>
          <p:nvPr>
            <p:ph type="dt" sz="half" idx="10"/>
          </p:nvPr>
        </p:nvSpPr>
        <p:spPr/>
        <p:txBody>
          <a:bodyPr/>
          <a:lstStyle/>
          <a:p>
            <a:fld id="{76198414-C579-4638-970E-C37B04B7C542}" type="datetimeFigureOut">
              <a:rPr lang="en-US" smtClean="0"/>
              <a:t>6/27/2025</a:t>
            </a:fld>
            <a:endParaRPr lang="en-US"/>
          </a:p>
        </p:txBody>
      </p:sp>
      <p:sp>
        <p:nvSpPr>
          <p:cNvPr id="6" name="Footer Placeholder 5">
            <a:extLst>
              <a:ext uri="{FF2B5EF4-FFF2-40B4-BE49-F238E27FC236}">
                <a16:creationId xmlns:a16="http://schemas.microsoft.com/office/drawing/2014/main" id="{E488FBF8-30A3-4480-F1C5-5C29FF3001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4862E8-60A0-E2B4-046B-5CE16E77F610}"/>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6B8ACBD3-E11B-684F-E8B7-5A6C72935E3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4036423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36CDC-CF09-43B3-6C5A-77D6C75342EB}"/>
              </a:ext>
            </a:extLst>
          </p:cNvPr>
          <p:cNvSpPr>
            <a:spLocks noGrp="1"/>
          </p:cNvSpPr>
          <p:nvPr>
            <p:ph type="title"/>
          </p:nvPr>
        </p:nvSpPr>
        <p:spPr>
          <a:xfrm>
            <a:off x="839788" y="661693"/>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4B9213-72D6-C802-1E23-83588B3D725A}"/>
              </a:ext>
            </a:extLst>
          </p:cNvPr>
          <p:cNvSpPr>
            <a:spLocks noGrp="1"/>
          </p:cNvSpPr>
          <p:nvPr>
            <p:ph type="body" idx="1"/>
          </p:nvPr>
        </p:nvSpPr>
        <p:spPr>
          <a:xfrm>
            <a:off x="839788" y="197773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EB2774-FC41-97BE-147C-048E746394E4}"/>
              </a:ext>
            </a:extLst>
          </p:cNvPr>
          <p:cNvSpPr>
            <a:spLocks noGrp="1"/>
          </p:cNvSpPr>
          <p:nvPr>
            <p:ph sz="half" idx="2"/>
          </p:nvPr>
        </p:nvSpPr>
        <p:spPr>
          <a:xfrm>
            <a:off x="839788" y="2801643"/>
            <a:ext cx="5157787" cy="368458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5" name="Text Placeholder 4">
            <a:extLst>
              <a:ext uri="{FF2B5EF4-FFF2-40B4-BE49-F238E27FC236}">
                <a16:creationId xmlns:a16="http://schemas.microsoft.com/office/drawing/2014/main" id="{9D405473-8A91-DBEF-79E1-C4849F26D7C4}"/>
              </a:ext>
            </a:extLst>
          </p:cNvPr>
          <p:cNvSpPr>
            <a:spLocks noGrp="1"/>
          </p:cNvSpPr>
          <p:nvPr>
            <p:ph type="body" sz="quarter" idx="3"/>
          </p:nvPr>
        </p:nvSpPr>
        <p:spPr>
          <a:xfrm>
            <a:off x="6172200" y="197773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344B87-B33C-4670-B3BA-0D948B8DBDF4}"/>
              </a:ext>
            </a:extLst>
          </p:cNvPr>
          <p:cNvSpPr>
            <a:spLocks noGrp="1"/>
          </p:cNvSpPr>
          <p:nvPr>
            <p:ph sz="quarter" idx="4"/>
          </p:nvPr>
        </p:nvSpPr>
        <p:spPr>
          <a:xfrm>
            <a:off x="6172200" y="2801643"/>
            <a:ext cx="5183188" cy="368458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7" name="Date Placeholder 6">
            <a:extLst>
              <a:ext uri="{FF2B5EF4-FFF2-40B4-BE49-F238E27FC236}">
                <a16:creationId xmlns:a16="http://schemas.microsoft.com/office/drawing/2014/main" id="{5229DD3D-D62E-C727-453A-25FF106E9A65}"/>
              </a:ext>
            </a:extLst>
          </p:cNvPr>
          <p:cNvSpPr>
            <a:spLocks noGrp="1"/>
          </p:cNvSpPr>
          <p:nvPr>
            <p:ph type="dt" sz="half" idx="10"/>
          </p:nvPr>
        </p:nvSpPr>
        <p:spPr/>
        <p:txBody>
          <a:bodyPr/>
          <a:lstStyle/>
          <a:p>
            <a:fld id="{76198414-C579-4638-970E-C37B04B7C542}" type="datetimeFigureOut">
              <a:rPr lang="en-US" smtClean="0"/>
              <a:t>6/27/2025</a:t>
            </a:fld>
            <a:endParaRPr lang="en-US"/>
          </a:p>
        </p:txBody>
      </p:sp>
      <p:sp>
        <p:nvSpPr>
          <p:cNvPr id="8" name="Footer Placeholder 7">
            <a:extLst>
              <a:ext uri="{FF2B5EF4-FFF2-40B4-BE49-F238E27FC236}">
                <a16:creationId xmlns:a16="http://schemas.microsoft.com/office/drawing/2014/main" id="{3C221549-E929-157D-3F31-40A31D64B6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E21B45-A83A-5D9E-BF10-0CAAFA7DA2B2}"/>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10" name="Picture 9">
            <a:extLst>
              <a:ext uri="{FF2B5EF4-FFF2-40B4-BE49-F238E27FC236}">
                <a16:creationId xmlns:a16="http://schemas.microsoft.com/office/drawing/2014/main" id="{1B9F7CCB-B8F0-2A62-0CCF-8217F2F68B9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25479969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F1BD2-BCA6-35F3-2D32-703A45480E49}"/>
              </a:ext>
            </a:extLst>
          </p:cNvPr>
          <p:cNvSpPr>
            <a:spLocks noGrp="1"/>
          </p:cNvSpPr>
          <p:nvPr>
            <p:ph type="title"/>
          </p:nvPr>
        </p:nvSpPr>
        <p:spPr>
          <a:xfrm>
            <a:off x="838200" y="664956"/>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5AD1329-4B36-4670-8063-6F5F3F0C9265}"/>
              </a:ext>
            </a:extLst>
          </p:cNvPr>
          <p:cNvSpPr>
            <a:spLocks noGrp="1"/>
          </p:cNvSpPr>
          <p:nvPr>
            <p:ph type="dt" sz="half" idx="10"/>
          </p:nvPr>
        </p:nvSpPr>
        <p:spPr/>
        <p:txBody>
          <a:bodyPr/>
          <a:lstStyle/>
          <a:p>
            <a:fld id="{76198414-C579-4638-970E-C37B04B7C542}" type="datetimeFigureOut">
              <a:rPr lang="en-US" smtClean="0"/>
              <a:t>6/27/2025</a:t>
            </a:fld>
            <a:endParaRPr lang="en-US"/>
          </a:p>
        </p:txBody>
      </p:sp>
      <p:sp>
        <p:nvSpPr>
          <p:cNvPr id="4" name="Footer Placeholder 3">
            <a:extLst>
              <a:ext uri="{FF2B5EF4-FFF2-40B4-BE49-F238E27FC236}">
                <a16:creationId xmlns:a16="http://schemas.microsoft.com/office/drawing/2014/main" id="{846BC13F-9167-DB25-02FA-04C3E38870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294E03-400E-4BB4-9AB0-44434854EB5F}"/>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6" name="Picture 5">
            <a:extLst>
              <a:ext uri="{FF2B5EF4-FFF2-40B4-BE49-F238E27FC236}">
                <a16:creationId xmlns:a16="http://schemas.microsoft.com/office/drawing/2014/main" id="{BCE89556-3A6B-4EDA-92E4-5E30DA119B8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538439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D417D4-1535-8C6A-13BA-4191722800A9}"/>
              </a:ext>
            </a:extLst>
          </p:cNvPr>
          <p:cNvSpPr>
            <a:spLocks noGrp="1"/>
          </p:cNvSpPr>
          <p:nvPr>
            <p:ph type="dt" sz="half" idx="10"/>
          </p:nvPr>
        </p:nvSpPr>
        <p:spPr/>
        <p:txBody>
          <a:bodyPr/>
          <a:lstStyle/>
          <a:p>
            <a:fld id="{76198414-C579-4638-970E-C37B04B7C542}" type="datetimeFigureOut">
              <a:rPr lang="en-US" smtClean="0"/>
              <a:t>6/27/2025</a:t>
            </a:fld>
            <a:endParaRPr lang="en-US"/>
          </a:p>
        </p:txBody>
      </p:sp>
      <p:sp>
        <p:nvSpPr>
          <p:cNvPr id="3" name="Footer Placeholder 2">
            <a:extLst>
              <a:ext uri="{FF2B5EF4-FFF2-40B4-BE49-F238E27FC236}">
                <a16:creationId xmlns:a16="http://schemas.microsoft.com/office/drawing/2014/main" id="{7E66D3FB-5CB6-1066-155C-91C4B9BFC6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17962A-55B6-92E3-A126-A506A4F1BA43}"/>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38479278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2379D-914B-9D4F-5A75-9FE052C85A5F}"/>
              </a:ext>
            </a:extLst>
          </p:cNvPr>
          <p:cNvSpPr>
            <a:spLocks noGrp="1"/>
          </p:cNvSpPr>
          <p:nvPr>
            <p:ph type="title"/>
          </p:nvPr>
        </p:nvSpPr>
        <p:spPr>
          <a:xfrm>
            <a:off x="839788" y="726756"/>
            <a:ext cx="3932237" cy="1330644"/>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8CA6D9-56BE-7D9D-69AE-D52EC71406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18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Text Placeholder 3">
            <a:extLst>
              <a:ext uri="{FF2B5EF4-FFF2-40B4-BE49-F238E27FC236}">
                <a16:creationId xmlns:a16="http://schemas.microsoft.com/office/drawing/2014/main" id="{96C1A509-5E6F-C22D-7BDD-C09C2E2AAA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CD0DFF-C4BE-387C-48AF-D325F98A9715}"/>
              </a:ext>
            </a:extLst>
          </p:cNvPr>
          <p:cNvSpPr>
            <a:spLocks noGrp="1"/>
          </p:cNvSpPr>
          <p:nvPr>
            <p:ph type="dt" sz="half" idx="10"/>
          </p:nvPr>
        </p:nvSpPr>
        <p:spPr/>
        <p:txBody>
          <a:bodyPr/>
          <a:lstStyle/>
          <a:p>
            <a:fld id="{76198414-C579-4638-970E-C37B04B7C542}" type="datetimeFigureOut">
              <a:rPr lang="en-US" smtClean="0"/>
              <a:t>6/27/2025</a:t>
            </a:fld>
            <a:endParaRPr lang="en-US"/>
          </a:p>
        </p:txBody>
      </p:sp>
      <p:sp>
        <p:nvSpPr>
          <p:cNvPr id="6" name="Footer Placeholder 5">
            <a:extLst>
              <a:ext uri="{FF2B5EF4-FFF2-40B4-BE49-F238E27FC236}">
                <a16:creationId xmlns:a16="http://schemas.microsoft.com/office/drawing/2014/main" id="{CD14962E-20BD-66FD-695E-97C2503E0A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C7DBAC-8C0E-0DAC-E959-322CC1CA1E40}"/>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14A5546E-690C-CD90-7801-04133525CB1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1277562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9BAF4-5E14-A624-B0AF-7B58EC810D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5EC3D0-4239-EF86-14AA-DD77A06C5F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2D9AA8-BEE0-903A-FD0E-9BF533A929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1DA1A-6C05-65CD-5E66-F7BB79076496}"/>
              </a:ext>
            </a:extLst>
          </p:cNvPr>
          <p:cNvSpPr>
            <a:spLocks noGrp="1"/>
          </p:cNvSpPr>
          <p:nvPr>
            <p:ph type="dt" sz="half" idx="10"/>
          </p:nvPr>
        </p:nvSpPr>
        <p:spPr/>
        <p:txBody>
          <a:bodyPr/>
          <a:lstStyle/>
          <a:p>
            <a:fld id="{76198414-C579-4638-970E-C37B04B7C542}" type="datetimeFigureOut">
              <a:rPr lang="en-US" smtClean="0"/>
              <a:t>6/27/2025</a:t>
            </a:fld>
            <a:endParaRPr lang="en-US"/>
          </a:p>
        </p:txBody>
      </p:sp>
      <p:sp>
        <p:nvSpPr>
          <p:cNvPr id="6" name="Footer Placeholder 5">
            <a:extLst>
              <a:ext uri="{FF2B5EF4-FFF2-40B4-BE49-F238E27FC236}">
                <a16:creationId xmlns:a16="http://schemas.microsoft.com/office/drawing/2014/main" id="{336069F4-1D3E-3BA3-F8A0-9E6B015D6E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3A533D-D29A-3FC6-2E91-0C7955DE7DD9}"/>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1941AFBC-C2E8-E642-044C-DB39444DF3C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35081967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25EFB-F627-33B9-BC17-6D49434D5F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D46E53-C6A5-B40D-0FF3-4DC86DBED3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FE4F6165-F472-E842-8614-16EDEDCB1866}"/>
              </a:ext>
            </a:extLst>
          </p:cNvPr>
          <p:cNvSpPr>
            <a:spLocks noGrp="1"/>
          </p:cNvSpPr>
          <p:nvPr>
            <p:ph type="dt" sz="half" idx="10"/>
          </p:nvPr>
        </p:nvSpPr>
        <p:spPr/>
        <p:txBody>
          <a:bodyPr/>
          <a:lstStyle/>
          <a:p>
            <a:fld id="{76198414-C579-4638-970E-C37B04B7C542}" type="datetimeFigureOut">
              <a:rPr lang="en-US" smtClean="0"/>
              <a:t>6/27/2025</a:t>
            </a:fld>
            <a:endParaRPr lang="en-US"/>
          </a:p>
        </p:txBody>
      </p:sp>
      <p:sp>
        <p:nvSpPr>
          <p:cNvPr id="5" name="Footer Placeholder 4">
            <a:extLst>
              <a:ext uri="{FF2B5EF4-FFF2-40B4-BE49-F238E27FC236}">
                <a16:creationId xmlns:a16="http://schemas.microsoft.com/office/drawing/2014/main" id="{FE505C30-D6AB-1D94-3BBC-A8B0704B1A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B93AB4-81B8-CF98-F88D-94BA53E2C392}"/>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2248579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31518F-E763-0863-9FD0-BE2C2B7C47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2EF86F-2254-EF7D-4537-1ADFE54610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2FAA6CC5-B594-2ADB-C8F6-F893A001ADF4}"/>
              </a:ext>
            </a:extLst>
          </p:cNvPr>
          <p:cNvSpPr>
            <a:spLocks noGrp="1"/>
          </p:cNvSpPr>
          <p:nvPr>
            <p:ph type="dt" sz="half" idx="10"/>
          </p:nvPr>
        </p:nvSpPr>
        <p:spPr/>
        <p:txBody>
          <a:bodyPr/>
          <a:lstStyle/>
          <a:p>
            <a:fld id="{76198414-C579-4638-970E-C37B04B7C542}" type="datetimeFigureOut">
              <a:rPr lang="en-US" smtClean="0"/>
              <a:t>6/27/2025</a:t>
            </a:fld>
            <a:endParaRPr lang="en-US"/>
          </a:p>
        </p:txBody>
      </p:sp>
      <p:sp>
        <p:nvSpPr>
          <p:cNvPr id="5" name="Footer Placeholder 4">
            <a:extLst>
              <a:ext uri="{FF2B5EF4-FFF2-40B4-BE49-F238E27FC236}">
                <a16:creationId xmlns:a16="http://schemas.microsoft.com/office/drawing/2014/main" id="{4EACEF5F-FCBB-C602-7B48-87799044B7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E2FCB9-7B96-102E-209F-B5987FA407D1}"/>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3908010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F9422-6446-C44F-989B-9F97EBE0AC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1DC286-CD45-844D-8577-A11F87ACDEF4}"/>
              </a:ext>
            </a:extLst>
          </p:cNvPr>
          <p:cNvSpPr>
            <a:spLocks noGrp="1"/>
          </p:cNvSpPr>
          <p:nvPr>
            <p:ph type="dt" sz="half" idx="10"/>
          </p:nvPr>
        </p:nvSpPr>
        <p:spPr/>
        <p:txBody>
          <a:bodyPr/>
          <a:lstStyle/>
          <a:p>
            <a:fld id="{93A464AF-33BE-EC48-85ED-49763B09D7B1}" type="datetime1">
              <a:rPr lang="en-US" smtClean="0"/>
              <a:t>6/27/2025</a:t>
            </a:fld>
            <a:endParaRPr lang="en-US"/>
          </a:p>
        </p:txBody>
      </p:sp>
      <p:sp>
        <p:nvSpPr>
          <p:cNvPr id="5" name="Footer Placeholder 4">
            <a:extLst>
              <a:ext uri="{FF2B5EF4-FFF2-40B4-BE49-F238E27FC236}">
                <a16:creationId xmlns:a16="http://schemas.microsoft.com/office/drawing/2014/main" id="{71DD4D5C-E090-3443-A749-242144A9E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12C0F-896C-4446-8EEC-4E74D61A7BDA}"/>
              </a:ext>
            </a:extLst>
          </p:cNvPr>
          <p:cNvSpPr>
            <a:spLocks noGrp="1"/>
          </p:cNvSpPr>
          <p:nvPr>
            <p:ph type="sldNum" sz="quarter" idx="12"/>
          </p:nvPr>
        </p:nvSpPr>
        <p:spPr/>
        <p:txBody>
          <a:bodyPr/>
          <a:lstStyle/>
          <a:p>
            <a:fld id="{B4409A8A-C5C0-2148-B08C-6900AA068FE2}" type="slidenum">
              <a:rPr lang="en-US" smtClean="0"/>
              <a:t>‹#›</a:t>
            </a:fld>
            <a:endParaRPr lang="en-US"/>
          </a:p>
        </p:txBody>
      </p:sp>
      <p:sp>
        <p:nvSpPr>
          <p:cNvPr id="11" name="Rectangle 10">
            <a:extLst>
              <a:ext uri="{FF2B5EF4-FFF2-40B4-BE49-F238E27FC236}">
                <a16:creationId xmlns:a16="http://schemas.microsoft.com/office/drawing/2014/main" id="{18F8A622-86AF-86AC-1C72-EF15E84F1C27}"/>
              </a:ext>
            </a:extLst>
          </p:cNvPr>
          <p:cNvSpPr/>
          <p:nvPr userDrawn="1"/>
        </p:nvSpPr>
        <p:spPr>
          <a:xfrm>
            <a:off x="838200" y="1334293"/>
            <a:ext cx="10515600" cy="95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1F07B5B3-654B-F09F-150B-15F0F921F2AA}"/>
              </a:ext>
            </a:extLst>
          </p:cNvPr>
          <p:cNvSpPr>
            <a:spLocks noGrp="1"/>
          </p:cNvSpPr>
          <p:nvPr>
            <p:ph type="title"/>
          </p:nvPr>
        </p:nvSpPr>
        <p:spPr>
          <a:xfrm>
            <a:off x="838200" y="215071"/>
            <a:ext cx="10515600" cy="1119222"/>
          </a:xfrm>
        </p:spPr>
        <p:txBody>
          <a:bodyPr anchor="b"/>
          <a:lstStyle>
            <a:lvl1pPr>
              <a:defRPr b="1"/>
            </a:lvl1pPr>
          </a:lstStyle>
          <a:p>
            <a:r>
              <a:rPr lang="en-US"/>
              <a:t>Click to edit Master title style</a:t>
            </a:r>
          </a:p>
        </p:txBody>
      </p:sp>
    </p:spTree>
    <p:extLst>
      <p:ext uri="{BB962C8B-B14F-4D97-AF65-F5344CB8AC3E}">
        <p14:creationId xmlns:p14="http://schemas.microsoft.com/office/powerpoint/2010/main" val="20851923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3083" y="314325"/>
            <a:ext cx="8677836" cy="1143000"/>
          </a:xfrm>
        </p:spPr>
        <p:txBody>
          <a:bodyPr/>
          <a:lstStyle>
            <a:lvl1pPr>
              <a:defRPr sz="5000">
                <a:latin typeface="Holland Title" pitchFamily="50" charset="0"/>
              </a:defRPr>
            </a:lvl1pPr>
          </a:lstStyle>
          <a:p>
            <a:r>
              <a:rPr lang="en-US"/>
              <a:t>Click to edit Master title style</a:t>
            </a:r>
            <a:endParaRPr/>
          </a:p>
        </p:txBody>
      </p:sp>
      <p:sp>
        <p:nvSpPr>
          <p:cNvPr id="3" name="Content Placeholder 2"/>
          <p:cNvSpPr>
            <a:spLocks noGrp="1"/>
          </p:cNvSpPr>
          <p:nvPr>
            <p:ph idx="1"/>
          </p:nvPr>
        </p:nvSpPr>
        <p:spPr>
          <a:xfrm>
            <a:off x="233083" y="1609726"/>
            <a:ext cx="8677836" cy="37932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33084" y="5740514"/>
            <a:ext cx="8009467" cy="365125"/>
          </a:xfrm>
        </p:spPr>
        <p:txBody>
          <a:bodyPr/>
          <a:lstStyle/>
          <a:p>
            <a:endParaRPr lang="en-US"/>
          </a:p>
        </p:txBody>
      </p:sp>
      <p:sp>
        <p:nvSpPr>
          <p:cNvPr id="6" name="Picture Placeholder 8">
            <a:extLst>
              <a:ext uri="{FF2B5EF4-FFF2-40B4-BE49-F238E27FC236}">
                <a16:creationId xmlns:a16="http://schemas.microsoft.com/office/drawing/2014/main" id="{1156E693-B72E-082F-A437-5508AFC5CD38}"/>
              </a:ext>
            </a:extLst>
          </p:cNvPr>
          <p:cNvSpPr>
            <a:spLocks noGrp="1"/>
          </p:cNvSpPr>
          <p:nvPr>
            <p:ph type="pic" sz="quarter" idx="13"/>
          </p:nvPr>
        </p:nvSpPr>
        <p:spPr>
          <a:xfrm>
            <a:off x="8910920" y="2"/>
            <a:ext cx="3281081" cy="6105638"/>
          </a:xfrm>
        </p:spPr>
        <p:txBody>
          <a:bodyPr/>
          <a:lstStyle>
            <a:lvl1pPr>
              <a:buNone/>
              <a:defRPr/>
            </a:lvl1pPr>
          </a:lstStyle>
          <a:p>
            <a:r>
              <a:rPr lang="en-US"/>
              <a:t>Click icon to add picture</a:t>
            </a:r>
            <a:endParaRPr/>
          </a:p>
        </p:txBody>
      </p:sp>
    </p:spTree>
    <p:extLst>
      <p:ext uri="{BB962C8B-B14F-4D97-AF65-F5344CB8AC3E}">
        <p14:creationId xmlns:p14="http://schemas.microsoft.com/office/powerpoint/2010/main" val="336178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47D2FC-FA5C-D0AE-0BDC-36D2B27B24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1B7430EB-81A6-9CEC-A48B-3B2AD983D30E}"/>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AB0FF7BB-647E-E69B-8EE6-85EB282008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198414-C579-4638-970E-C37B04B7C542}" type="datetimeFigureOut">
              <a:rPr lang="en-US" smtClean="0"/>
              <a:t>6/27/2025</a:t>
            </a:fld>
            <a:endParaRPr lang="en-US"/>
          </a:p>
        </p:txBody>
      </p:sp>
      <p:sp>
        <p:nvSpPr>
          <p:cNvPr id="5" name="Footer Placeholder 4">
            <a:extLst>
              <a:ext uri="{FF2B5EF4-FFF2-40B4-BE49-F238E27FC236}">
                <a16:creationId xmlns:a16="http://schemas.microsoft.com/office/drawing/2014/main" id="{D7BCA539-6B58-212E-917D-BC750B2797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4AD559-9CFC-5F1D-5E3F-26059EFA6E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C6E787-271E-499A-8B82-65AC30ED6525}" type="slidenum">
              <a:rPr lang="en-US" smtClean="0"/>
              <a:t>‹#›</a:t>
            </a:fld>
            <a:endParaRPr lang="en-US"/>
          </a:p>
        </p:txBody>
      </p:sp>
    </p:spTree>
    <p:extLst>
      <p:ext uri="{BB962C8B-B14F-4D97-AF65-F5344CB8AC3E}">
        <p14:creationId xmlns:p14="http://schemas.microsoft.com/office/powerpoint/2010/main" val="300988942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62" r:id="rId4"/>
    <p:sldLayoutId id="2147483650" r:id="rId5"/>
    <p:sldLayoutId id="2147483665" r:id="rId6"/>
    <p:sldLayoutId id="2147483664" r:id="rId7"/>
    <p:sldLayoutId id="2147483663" r:id="rId8"/>
    <p:sldLayoutId id="2147483651" r:id="rId9"/>
    <p:sldLayoutId id="2147483666" r:id="rId10"/>
    <p:sldLayoutId id="2147483667" r:id="rId11"/>
    <p:sldLayoutId id="2147483652" r:id="rId12"/>
    <p:sldLayoutId id="2147483653" r:id="rId13"/>
    <p:sldLayoutId id="2147483654" r:id="rId14"/>
    <p:sldLayoutId id="2147483655" r:id="rId15"/>
    <p:sldLayoutId id="2147483656" r:id="rId16"/>
    <p:sldLayoutId id="2147483657" r:id="rId17"/>
    <p:sldLayoutId id="2147483658" r:id="rId18"/>
    <p:sldLayoutId id="2147483659" r:id="rId19"/>
    <p:sldLayoutId id="2147483668" r:id="rId20"/>
    <p:sldLayoutId id="2147483669" r:id="rId21"/>
  </p:sldLayoutIdLst>
  <p:txStyles>
    <p:title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3200" kern="1200">
          <a:solidFill>
            <a:schemeClr val="tx2"/>
          </a:solidFill>
          <a:latin typeface="+mn-lt"/>
          <a:ea typeface="+mn-ea"/>
          <a:cs typeface="+mn-cs"/>
        </a:defRPr>
      </a:lvl1pPr>
      <a:lvl2pPr marL="0" indent="0" algn="l" defTabSz="914400" rtl="0" eaLnBrk="1" latinLnBrk="0" hangingPunct="1">
        <a:lnSpc>
          <a:spcPct val="100000"/>
        </a:lnSpc>
        <a:spcBef>
          <a:spcPts val="500"/>
        </a:spcBef>
        <a:buFont typeface="Arial" panose="020B0604020202020204" pitchFamily="34" charset="0"/>
        <a:buNone/>
        <a:defRPr sz="2400" kern="1200">
          <a:solidFill>
            <a:schemeClr val="tx2"/>
          </a:solidFill>
          <a:latin typeface="+mn-lt"/>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2000" kern="1200">
          <a:solidFill>
            <a:schemeClr val="tx2"/>
          </a:solidFill>
          <a:latin typeface="+mn-lt"/>
          <a:ea typeface="+mn-ea"/>
          <a:cs typeface="+mn-cs"/>
        </a:defRPr>
      </a:lvl3pPr>
      <a:lvl4pPr marL="228600"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tx2"/>
          </a:solidFill>
          <a:latin typeface="+mn-lt"/>
          <a:ea typeface="+mn-ea"/>
          <a:cs typeface="+mn-cs"/>
        </a:defRPr>
      </a:lvl4pPr>
      <a:lvl5pPr marL="457200" indent="-228600" algn="l" defTabSz="914400" rtl="0" eaLnBrk="1" latinLnBrk="0" hangingPunct="1">
        <a:lnSpc>
          <a:spcPct val="100000"/>
        </a:lnSpc>
        <a:spcBef>
          <a:spcPts val="500"/>
        </a:spcBef>
        <a:buClr>
          <a:schemeClr val="accent4"/>
        </a:buClr>
        <a:buFont typeface="Arial" panose="020B0604020202020204" pitchFamily="34" charset="0"/>
        <a:buChar char="»"/>
        <a:defRPr sz="1800" kern="1200">
          <a:solidFill>
            <a:schemeClr val="tx2"/>
          </a:solidFill>
          <a:latin typeface="+mn-lt"/>
          <a:ea typeface="+mn-ea"/>
          <a:cs typeface="+mn-cs"/>
        </a:defRPr>
      </a:lvl5pPr>
      <a:lvl6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spc="0" baseline="0">
          <a:solidFill>
            <a:schemeClr val="tx2"/>
          </a:solidFill>
          <a:latin typeface="+mn-lt"/>
          <a:ea typeface="+mn-ea"/>
          <a:cs typeface="+mn-cs"/>
        </a:defRPr>
      </a:lvl6pPr>
      <a:lvl7pPr marL="0" indent="0" algn="l" defTabSz="914400" rtl="0" eaLnBrk="1" latinLnBrk="0" hangingPunct="1">
        <a:lnSpc>
          <a:spcPct val="90000"/>
        </a:lnSpc>
        <a:spcBef>
          <a:spcPts val="1200"/>
        </a:spcBef>
        <a:buFont typeface="Arial" panose="020B0604020202020204" pitchFamily="34" charset="0"/>
        <a:buNone/>
        <a:defRPr sz="2400" kern="1200" spc="200" baseline="0">
          <a:solidFill>
            <a:schemeClr val="accent4"/>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explorer.localenergycodes.com/"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hyperlink" Target="mailto:info@localenergycodes.com" TargetMode="External"/><Relationship Id="rId4" Type="http://schemas.openxmlformats.org/officeDocument/2006/relationships/hyperlink" Target="https://www.localenergycodes.com/content/resources/?q=FlexPath:%20Single%20Family%20Alterations"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localenergycodes.com/content/resources/?q=FlexPath:%20Single%20Family%20Alterations"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bayareareachcodes.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hyperlink" Target="https://www.localenergycodes.com/content/adopted-ordinances"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hyperlink" Target="https://www.energy.ca.gov/programs-and-topics/programs/inflation-reduction-act-residential-energy-rebate-programs"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hyperlink" Target="https://www.energystar.gov/about/federal-tax-credits"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4B68785-1F2B-B036-3BA0-824B1F2E0A69}"/>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Instructions for Staff</a:t>
            </a:r>
          </a:p>
        </p:txBody>
      </p:sp>
      <p:sp>
        <p:nvSpPr>
          <p:cNvPr id="7" name="Content Placeholder 6">
            <a:extLst>
              <a:ext uri="{FF2B5EF4-FFF2-40B4-BE49-F238E27FC236}">
                <a16:creationId xmlns:a16="http://schemas.microsoft.com/office/drawing/2014/main" id="{785B3AB1-24AD-1748-4514-349B9BEC4D25}"/>
              </a:ext>
            </a:extLst>
          </p:cNvPr>
          <p:cNvSpPr>
            <a:spLocks noGrp="1"/>
          </p:cNvSpPr>
          <p:nvPr>
            <p:ph idx="1"/>
          </p:nvPr>
        </p:nvSpPr>
        <p:spPr>
          <a:xfrm>
            <a:off x="838200" y="1848465"/>
            <a:ext cx="10515600" cy="4644410"/>
          </a:xfrm>
        </p:spPr>
        <p:txBody>
          <a:bodyPr>
            <a:normAutofit/>
          </a:bodyPr>
          <a:lstStyle/>
          <a:p>
            <a:pPr marL="457200" indent="-457200">
              <a:buFont typeface="Arial" panose="020B0604020202020204" pitchFamily="34" charset="0"/>
              <a:buChar char="•"/>
            </a:pPr>
            <a:r>
              <a:rPr lang="en-US" sz="2800" dirty="0"/>
              <a:t>This is a generic slide deck intended to support staff in presentations to stakeholders, council, or board of supervisors</a:t>
            </a:r>
          </a:p>
          <a:p>
            <a:pPr marL="457200" indent="-457200">
              <a:buFont typeface="Arial" panose="020B0604020202020204" pitchFamily="34" charset="0"/>
              <a:buChar char="•"/>
            </a:pPr>
            <a:r>
              <a:rPr lang="en-US" sz="2800" dirty="0"/>
              <a:t>Customize for your jurisdiction, audience and stage of development</a:t>
            </a:r>
          </a:p>
          <a:p>
            <a:pPr marL="457200" indent="-457200">
              <a:buFont typeface="Arial" panose="020B0604020202020204" pitchFamily="34" charset="0"/>
              <a:buChar char="•"/>
            </a:pPr>
            <a:r>
              <a:rPr lang="en-US" sz="2800" i="1" dirty="0">
                <a:solidFill>
                  <a:srgbClr val="0070C0"/>
                </a:solidFill>
              </a:rPr>
              <a:t>[Text in blue italics in brackets] </a:t>
            </a:r>
            <a:r>
              <a:rPr lang="en-US" sz="2800" dirty="0"/>
              <a:t>are instructions and should be removed</a:t>
            </a:r>
          </a:p>
          <a:p>
            <a:pPr marL="457200" indent="-457200">
              <a:buFont typeface="Arial" panose="020B0604020202020204" pitchFamily="34" charset="0"/>
              <a:buChar char="•"/>
            </a:pPr>
            <a:r>
              <a:rPr lang="en-US" sz="2800" dirty="0"/>
              <a:t>Use </a:t>
            </a:r>
            <a:r>
              <a:rPr lang="en-US" sz="2800" dirty="0">
                <a:hlinkClick r:id="rId3"/>
              </a:rPr>
              <a:t>Cost Effectiveness Explorer</a:t>
            </a:r>
            <a:r>
              <a:rPr lang="en-US" sz="2800" dirty="0"/>
              <a:t> to develop scope</a:t>
            </a:r>
          </a:p>
          <a:p>
            <a:pPr marL="457200" indent="-457200">
              <a:buFont typeface="Arial" panose="020B0604020202020204" pitchFamily="34" charset="0"/>
              <a:buChar char="•"/>
            </a:pPr>
            <a:r>
              <a:rPr lang="en-US" sz="2800" dirty="0"/>
              <a:t>Access support materials at </a:t>
            </a:r>
            <a:r>
              <a:rPr lang="en-US" sz="2800" dirty="0">
                <a:hlinkClick r:id="rId4"/>
              </a:rPr>
              <a:t>localenergycodes.com</a:t>
            </a:r>
            <a:endParaRPr lang="en-US" sz="2800" dirty="0"/>
          </a:p>
          <a:p>
            <a:pPr marL="457200" indent="-457200">
              <a:buFont typeface="Arial" panose="020B0604020202020204" pitchFamily="34" charset="0"/>
              <a:buChar char="•"/>
            </a:pPr>
            <a:r>
              <a:rPr lang="en-US" sz="2800" dirty="0"/>
              <a:t>Contact </a:t>
            </a:r>
            <a:r>
              <a:rPr lang="en-US" sz="2800" dirty="0">
                <a:hlinkClick r:id="rId5"/>
              </a:rPr>
              <a:t>Local Energy Codes </a:t>
            </a:r>
            <a:r>
              <a:rPr lang="en-US" sz="2800" dirty="0"/>
              <a:t>for assistance</a:t>
            </a:r>
          </a:p>
        </p:txBody>
      </p:sp>
      <p:sp>
        <p:nvSpPr>
          <p:cNvPr id="2" name="TextBox 1">
            <a:extLst>
              <a:ext uri="{FF2B5EF4-FFF2-40B4-BE49-F238E27FC236}">
                <a16:creationId xmlns:a16="http://schemas.microsoft.com/office/drawing/2014/main" id="{8919999A-C14E-ED69-6B28-0ECC95ADFBAA}"/>
              </a:ext>
            </a:extLst>
          </p:cNvPr>
          <p:cNvSpPr txBox="1"/>
          <p:nvPr/>
        </p:nvSpPr>
        <p:spPr>
          <a:xfrm>
            <a:off x="8809448" y="104864"/>
            <a:ext cx="2544351" cy="369332"/>
          </a:xfrm>
          <a:prstGeom prst="rect">
            <a:avLst/>
          </a:prstGeom>
          <a:noFill/>
        </p:spPr>
        <p:txBody>
          <a:bodyPr wrap="none" rtlCol="0">
            <a:spAutoFit/>
          </a:bodyPr>
          <a:lstStyle/>
          <a:p>
            <a:r>
              <a:rPr lang="en-US" sz="1800" dirty="0"/>
              <a:t>Version 1.0, June 2025</a:t>
            </a:r>
          </a:p>
        </p:txBody>
      </p:sp>
    </p:spTree>
    <p:extLst>
      <p:ext uri="{BB962C8B-B14F-4D97-AF65-F5344CB8AC3E}">
        <p14:creationId xmlns:p14="http://schemas.microsoft.com/office/powerpoint/2010/main" val="2008129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DA798B-CC67-DEFC-B449-AC2D89F49F74}"/>
              </a:ext>
            </a:extLst>
          </p:cNvPr>
          <p:cNvSpPr>
            <a:spLocks noGrp="1"/>
          </p:cNvSpPr>
          <p:nvPr>
            <p:ph type="title" idx="4294967295"/>
          </p:nvPr>
        </p:nvSpPr>
        <p:spPr>
          <a:xfrm>
            <a:off x="838200" y="1122363"/>
            <a:ext cx="3413125" cy="4364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Resources for Staff</a:t>
            </a:r>
          </a:p>
        </p:txBody>
      </p:sp>
      <p:sp>
        <p:nvSpPr>
          <p:cNvPr id="2" name="Content Placeholder 1">
            <a:extLst>
              <a:ext uri="{FF2B5EF4-FFF2-40B4-BE49-F238E27FC236}">
                <a16:creationId xmlns:a16="http://schemas.microsoft.com/office/drawing/2014/main" id="{8E0A144B-95F6-D698-7800-5EC42CDDE525}"/>
              </a:ext>
            </a:extLst>
          </p:cNvPr>
          <p:cNvSpPr>
            <a:spLocks noGrp="1"/>
          </p:cNvSpPr>
          <p:nvPr>
            <p:ph idx="1"/>
          </p:nvPr>
        </p:nvSpPr>
        <p:spPr>
          <a:xfrm>
            <a:off x="4924926" y="1122947"/>
            <a:ext cx="6337241" cy="5054016"/>
          </a:xfrm>
        </p:spPr>
        <p:txBody>
          <a:bodyPr>
            <a:normAutofit fontScale="92500" lnSpcReduction="10000"/>
          </a:bodyPr>
          <a:lstStyle/>
          <a:p>
            <a:pPr>
              <a:lnSpc>
                <a:spcPct val="110000"/>
              </a:lnSpc>
            </a:pPr>
            <a:r>
              <a:rPr lang="en-US" sz="2000" dirty="0"/>
              <a:t>Visit </a:t>
            </a:r>
            <a:r>
              <a:rPr lang="en-US" sz="2000" dirty="0">
                <a:hlinkClick r:id="rId3"/>
              </a:rPr>
              <a:t>LocalEnergyCodes.com</a:t>
            </a:r>
            <a:r>
              <a:rPr lang="en-US" sz="2000" dirty="0"/>
              <a:t> or </a:t>
            </a:r>
            <a:r>
              <a:rPr lang="en-US" sz="2000" dirty="0">
                <a:hlinkClick r:id="rId4"/>
              </a:rPr>
              <a:t>Bay Area Reach Codes </a:t>
            </a:r>
            <a:r>
              <a:rPr lang="en-US" sz="2000" dirty="0"/>
              <a:t>to download the latest version of the resources (as they become available)</a:t>
            </a:r>
          </a:p>
          <a:p>
            <a:pPr marL="342900" lvl="1" indent="-342900">
              <a:lnSpc>
                <a:spcPct val="110000"/>
              </a:lnSpc>
              <a:spcBef>
                <a:spcPts val="300"/>
              </a:spcBef>
              <a:buFont typeface="Arial" panose="020B0604020202020204" pitchFamily="34" charset="0"/>
              <a:buChar char="•"/>
            </a:pPr>
            <a:r>
              <a:rPr lang="en-US" sz="2000" dirty="0"/>
              <a:t>This slide deck</a:t>
            </a:r>
          </a:p>
          <a:p>
            <a:pPr marL="342900" lvl="1" indent="-342900">
              <a:lnSpc>
                <a:spcPct val="110000"/>
              </a:lnSpc>
              <a:spcBef>
                <a:spcPts val="300"/>
              </a:spcBef>
              <a:buFont typeface="Arial" panose="020B0604020202020204" pitchFamily="34" charset="0"/>
              <a:buChar char="•"/>
            </a:pPr>
            <a:r>
              <a:rPr lang="en-US" sz="2000" dirty="0"/>
              <a:t>Model ordinance</a:t>
            </a:r>
          </a:p>
          <a:p>
            <a:pPr marL="342900" lvl="1" indent="-342900">
              <a:lnSpc>
                <a:spcPct val="110000"/>
              </a:lnSpc>
              <a:spcBef>
                <a:spcPts val="300"/>
              </a:spcBef>
              <a:buFont typeface="Arial" panose="020B0604020202020204" pitchFamily="34" charset="0"/>
              <a:buChar char="•"/>
            </a:pPr>
            <a:r>
              <a:rPr lang="en-US" sz="2000" dirty="0"/>
              <a:t>Cost effectiveness study </a:t>
            </a:r>
          </a:p>
          <a:p>
            <a:pPr marL="342900" lvl="1" indent="-342900">
              <a:lnSpc>
                <a:spcPct val="110000"/>
              </a:lnSpc>
              <a:spcBef>
                <a:spcPts val="300"/>
              </a:spcBef>
              <a:buFont typeface="Arial" panose="020B0604020202020204" pitchFamily="34" charset="0"/>
              <a:buChar char="•"/>
            </a:pPr>
            <a:r>
              <a:rPr lang="en-US" sz="2000" dirty="0"/>
              <a:t>Cost Effectiveness Explorer</a:t>
            </a:r>
          </a:p>
          <a:p>
            <a:pPr marL="342900" lvl="1" indent="-342900">
              <a:lnSpc>
                <a:spcPct val="110000"/>
              </a:lnSpc>
              <a:spcBef>
                <a:spcPts val="300"/>
              </a:spcBef>
              <a:buFont typeface="Arial" panose="020B0604020202020204" pitchFamily="34" charset="0"/>
              <a:buChar char="•"/>
            </a:pPr>
            <a:r>
              <a:rPr lang="en-US" sz="2000" dirty="0"/>
              <a:t>Process and Decision Guide</a:t>
            </a:r>
          </a:p>
          <a:p>
            <a:pPr marL="342900" lvl="1" indent="-342900">
              <a:lnSpc>
                <a:spcPct val="110000"/>
              </a:lnSpc>
              <a:spcBef>
                <a:spcPts val="300"/>
              </a:spcBef>
              <a:buFont typeface="Arial" panose="020B0604020202020204" pitchFamily="34" charset="0"/>
              <a:buChar char="•"/>
            </a:pPr>
            <a:r>
              <a:rPr lang="en-US" sz="2000" dirty="0"/>
              <a:t>FAQs</a:t>
            </a:r>
          </a:p>
          <a:p>
            <a:pPr marL="342900" lvl="1" indent="-342900">
              <a:lnSpc>
                <a:spcPct val="110000"/>
              </a:lnSpc>
              <a:spcBef>
                <a:spcPts val="300"/>
              </a:spcBef>
              <a:buFont typeface="Arial" panose="020B0604020202020204" pitchFamily="34" charset="0"/>
              <a:buChar char="•"/>
            </a:pPr>
            <a:r>
              <a:rPr lang="en-US" sz="2000" dirty="0"/>
              <a:t>List of jurisdictions that have adopted a similar ordinance</a:t>
            </a:r>
          </a:p>
          <a:p>
            <a:pPr marL="342900" lvl="1" indent="-342900">
              <a:lnSpc>
                <a:spcPct val="110000"/>
              </a:lnSpc>
              <a:spcBef>
                <a:spcPts val="300"/>
              </a:spcBef>
              <a:buFont typeface="Arial" panose="020B0604020202020204" pitchFamily="34" charset="0"/>
              <a:buChar char="•"/>
            </a:pPr>
            <a:r>
              <a:rPr lang="en-US" sz="2000" dirty="0"/>
              <a:t>Application checklist</a:t>
            </a:r>
          </a:p>
          <a:p>
            <a:pPr marL="342900" lvl="1" indent="-342900">
              <a:lnSpc>
                <a:spcPct val="110000"/>
              </a:lnSpc>
              <a:spcBef>
                <a:spcPts val="300"/>
              </a:spcBef>
              <a:buFont typeface="Arial" panose="020B0604020202020204" pitchFamily="34" charset="0"/>
              <a:buChar char="•"/>
            </a:pPr>
            <a:r>
              <a:rPr lang="en-US" sz="2000" dirty="0"/>
              <a:t>Exception form</a:t>
            </a:r>
          </a:p>
          <a:p>
            <a:pPr marL="342900" lvl="1" indent="-342900">
              <a:lnSpc>
                <a:spcPct val="110000"/>
              </a:lnSpc>
              <a:spcBef>
                <a:spcPts val="300"/>
              </a:spcBef>
              <a:buFont typeface="Arial" panose="020B0604020202020204" pitchFamily="34" charset="0"/>
              <a:buChar char="•"/>
            </a:pPr>
            <a:r>
              <a:rPr lang="en-US" sz="2000" dirty="0"/>
              <a:t>Filing checklist</a:t>
            </a:r>
          </a:p>
          <a:p>
            <a:pPr marL="342900" lvl="1" indent="-342900">
              <a:lnSpc>
                <a:spcPct val="110000"/>
              </a:lnSpc>
              <a:spcBef>
                <a:spcPts val="300"/>
              </a:spcBef>
              <a:buFont typeface="Arial" panose="020B0604020202020204" pitchFamily="34" charset="0"/>
              <a:buChar char="•"/>
            </a:pPr>
            <a:r>
              <a:rPr lang="en-US" sz="2000" dirty="0"/>
              <a:t>Submission instructions</a:t>
            </a:r>
          </a:p>
          <a:p>
            <a:pPr marL="0" indent="0">
              <a:lnSpc>
                <a:spcPct val="90000"/>
              </a:lnSpc>
              <a:buNone/>
            </a:pPr>
            <a:endParaRPr lang="en-US" sz="2000" dirty="0"/>
          </a:p>
        </p:txBody>
      </p:sp>
    </p:spTree>
    <p:extLst>
      <p:ext uri="{BB962C8B-B14F-4D97-AF65-F5344CB8AC3E}">
        <p14:creationId xmlns:p14="http://schemas.microsoft.com/office/powerpoint/2010/main" val="1211421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F1E3B-9EDF-7186-CB9B-EBFAE57336DF}"/>
              </a:ext>
            </a:extLst>
          </p:cNvPr>
          <p:cNvSpPr>
            <a:spLocks noGrp="1"/>
          </p:cNvSpPr>
          <p:nvPr>
            <p:ph type="ctrTitle"/>
          </p:nvPr>
        </p:nvSpPr>
        <p:spPr>
          <a:xfrm>
            <a:off x="621953" y="1267325"/>
            <a:ext cx="7006756" cy="3060784"/>
          </a:xfrm>
        </p:spPr>
        <p:txBody>
          <a:bodyPr anchor="ctr">
            <a:normAutofit fontScale="90000"/>
          </a:bodyPr>
          <a:lstStyle/>
          <a:p>
            <a:pPr>
              <a:lnSpc>
                <a:spcPct val="100000"/>
              </a:lnSpc>
            </a:pPr>
            <a:r>
              <a:rPr lang="en-US" sz="4400" dirty="0">
                <a:solidFill>
                  <a:srgbClr val="1E0A3C"/>
                </a:solidFill>
              </a:rPr>
              <a:t>Existing Single Family </a:t>
            </a:r>
            <a:br>
              <a:rPr lang="en-US" sz="4400" dirty="0">
                <a:solidFill>
                  <a:srgbClr val="1E0A3C"/>
                </a:solidFill>
              </a:rPr>
            </a:br>
            <a:r>
              <a:rPr lang="en-US" sz="4400" b="0" i="0" dirty="0">
                <a:solidFill>
                  <a:srgbClr val="1E0A3C"/>
                </a:solidFill>
                <a:effectLst/>
              </a:rPr>
              <a:t>Reach Code</a:t>
            </a:r>
            <a:br>
              <a:rPr lang="en-US" sz="4400" b="0" i="0" dirty="0">
                <a:solidFill>
                  <a:srgbClr val="1E0A3C"/>
                </a:solidFill>
                <a:effectLst/>
              </a:rPr>
            </a:br>
            <a:br>
              <a:rPr lang="en-US" sz="4400" b="0" i="0" dirty="0">
                <a:solidFill>
                  <a:srgbClr val="1E0A3C"/>
                </a:solidFill>
                <a:effectLst/>
              </a:rPr>
            </a:br>
            <a:r>
              <a:rPr lang="en-US" sz="4000" i="0" dirty="0">
                <a:solidFill>
                  <a:srgbClr val="1E0A3C"/>
                </a:solidFill>
                <a:effectLst/>
              </a:rPr>
              <a:t>Flexible Path (</a:t>
            </a:r>
            <a:r>
              <a:rPr lang="en-US" sz="4000" i="0" dirty="0" err="1">
                <a:solidFill>
                  <a:srgbClr val="1E0A3C"/>
                </a:solidFill>
                <a:effectLst/>
              </a:rPr>
              <a:t>FlexPath</a:t>
            </a:r>
            <a:r>
              <a:rPr lang="en-US" sz="4000" i="0" dirty="0">
                <a:solidFill>
                  <a:srgbClr val="1E0A3C"/>
                </a:solidFill>
                <a:effectLst/>
              </a:rPr>
              <a:t>) Compliance, Electric Readiness and Cool Roofs</a:t>
            </a:r>
            <a:endParaRPr lang="en-US" sz="4400" i="0" dirty="0">
              <a:solidFill>
                <a:srgbClr val="1E0A3C"/>
              </a:solidFill>
              <a:effectLst/>
            </a:endParaRPr>
          </a:p>
        </p:txBody>
      </p:sp>
      <p:sp>
        <p:nvSpPr>
          <p:cNvPr id="3" name="Subtitle 2">
            <a:extLst>
              <a:ext uri="{FF2B5EF4-FFF2-40B4-BE49-F238E27FC236}">
                <a16:creationId xmlns:a16="http://schemas.microsoft.com/office/drawing/2014/main" id="{9E84EEF5-416C-C640-6223-4D5B0D3FD3B9}"/>
              </a:ext>
            </a:extLst>
          </p:cNvPr>
          <p:cNvSpPr>
            <a:spLocks noGrp="1"/>
          </p:cNvSpPr>
          <p:nvPr>
            <p:ph type="subTitle" idx="1"/>
          </p:nvPr>
        </p:nvSpPr>
        <p:spPr>
          <a:xfrm>
            <a:off x="621953" y="4714666"/>
            <a:ext cx="6384326" cy="1655762"/>
          </a:xfrm>
        </p:spPr>
        <p:txBody>
          <a:bodyPr/>
          <a:lstStyle/>
          <a:p>
            <a:pPr marL="0" lvl="2" algn="l"/>
            <a:r>
              <a:rPr lang="en-US" i="1">
                <a:solidFill>
                  <a:srgbClr val="0070C0"/>
                </a:solidFill>
              </a:rPr>
              <a:t>[Jurisdiction and Date]</a:t>
            </a:r>
          </a:p>
        </p:txBody>
      </p:sp>
      <p:pic>
        <p:nvPicPr>
          <p:cNvPr id="5" name="Picture 4">
            <a:extLst>
              <a:ext uri="{FF2B5EF4-FFF2-40B4-BE49-F238E27FC236}">
                <a16:creationId xmlns:a16="http://schemas.microsoft.com/office/drawing/2014/main" id="{5E122D04-36C8-EA4A-065C-FC5086982DF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8709" y="0"/>
            <a:ext cx="4572000" cy="6858000"/>
          </a:xfrm>
          <a:prstGeom prst="rect">
            <a:avLst/>
          </a:prstGeom>
        </p:spPr>
      </p:pic>
    </p:spTree>
    <p:extLst>
      <p:ext uri="{BB962C8B-B14F-4D97-AF65-F5344CB8AC3E}">
        <p14:creationId xmlns:p14="http://schemas.microsoft.com/office/powerpoint/2010/main" val="52462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4C6A-4404-0CD9-EB90-79DAF3FFD643}"/>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Agenda</a:t>
            </a:r>
          </a:p>
        </p:txBody>
      </p:sp>
      <p:graphicFrame>
        <p:nvGraphicFramePr>
          <p:cNvPr id="7" name="Content Placeholder 6">
            <a:extLst>
              <a:ext uri="{FF2B5EF4-FFF2-40B4-BE49-F238E27FC236}">
                <a16:creationId xmlns:a16="http://schemas.microsoft.com/office/drawing/2014/main" id="{065DEA39-3427-D4CF-5357-F4A9D0E376B3}"/>
              </a:ext>
            </a:extLst>
          </p:cNvPr>
          <p:cNvGraphicFramePr>
            <a:graphicFrameLocks noGrp="1"/>
          </p:cNvGraphicFramePr>
          <p:nvPr>
            <p:ph idx="1"/>
            <p:extLst>
              <p:ext uri="{D42A27DB-BD31-4B8C-83A1-F6EECF244321}">
                <p14:modId xmlns:p14="http://schemas.microsoft.com/office/powerpoint/2010/main" val="2340986643"/>
              </p:ext>
            </p:extLst>
          </p:nvPr>
        </p:nvGraphicFramePr>
        <p:xfrm>
          <a:off x="838200" y="2078886"/>
          <a:ext cx="6156158" cy="3631069"/>
        </p:xfrm>
        <a:graphic>
          <a:graphicData uri="http://schemas.openxmlformats.org/drawingml/2006/table">
            <a:tbl>
              <a:tblPr firstRow="1" bandRow="1">
                <a:tableStyleId>{2D5ABB26-0587-4C30-8999-92F81FD0307C}</a:tableStyleId>
              </a:tblPr>
              <a:tblGrid>
                <a:gridCol w="6156158">
                  <a:extLst>
                    <a:ext uri="{9D8B030D-6E8A-4147-A177-3AD203B41FA5}">
                      <a16:colId xmlns:a16="http://schemas.microsoft.com/office/drawing/2014/main" val="4037164179"/>
                    </a:ext>
                  </a:extLst>
                </a:gridCol>
              </a:tblGrid>
              <a:tr h="536408">
                <a:tc>
                  <a:txBody>
                    <a:bodyPr/>
                    <a:lstStyle/>
                    <a:p>
                      <a:r>
                        <a:rPr lang="en-US" sz="2700"/>
                        <a:t>Objectives and Scope</a:t>
                      </a:r>
                    </a:p>
                  </a:txBody>
                  <a:tcPr marL="88419" marR="88419" marT="44209" marB="44209">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3135613436"/>
                  </a:ext>
                </a:extLst>
              </a:tr>
              <a:tr h="536408">
                <a:tc>
                  <a:txBody>
                    <a:bodyPr/>
                    <a:lstStyle/>
                    <a:p>
                      <a:r>
                        <a:rPr lang="en-US" sz="2700"/>
                        <a:t>Background &amp; Policy Context</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888104066"/>
                  </a:ext>
                </a:extLst>
              </a:tr>
              <a:tr h="949029">
                <a:tc>
                  <a:txBody>
                    <a:bodyPr/>
                    <a:lstStyle/>
                    <a:p>
                      <a:r>
                        <a:rPr lang="en-US" sz="2700"/>
                        <a:t>Proposed Policy Requirements &amp; Exceptions</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718006830"/>
                  </a:ext>
                </a:extLst>
              </a:tr>
              <a:tr h="536408">
                <a:tc>
                  <a:txBody>
                    <a:bodyPr/>
                    <a:lstStyle/>
                    <a:p>
                      <a:r>
                        <a:rPr lang="en-US" sz="2700"/>
                        <a:t>Development Process and Next Steps</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454510524"/>
                  </a:ext>
                </a:extLst>
              </a:tr>
              <a:tr h="536408">
                <a:tc>
                  <a:txBody>
                    <a:bodyPr/>
                    <a:lstStyle/>
                    <a:p>
                      <a:r>
                        <a:rPr lang="en-US" sz="2700"/>
                        <a:t>Ways to Provide Feedback</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359428002"/>
                  </a:ext>
                </a:extLst>
              </a:tr>
              <a:tr h="536408">
                <a:tc>
                  <a:txBody>
                    <a:bodyPr/>
                    <a:lstStyle/>
                    <a:p>
                      <a:r>
                        <a:rPr lang="en-US" sz="2700" dirty="0"/>
                        <a:t>Q&amp;A Discussion</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735754599"/>
                  </a:ext>
                </a:extLst>
              </a:tr>
            </a:tbl>
          </a:graphicData>
        </a:graphic>
      </p:graphicFrame>
      <p:pic>
        <p:nvPicPr>
          <p:cNvPr id="4" name="Picture 3" descr="Pastel checklist and pencil">
            <a:extLst>
              <a:ext uri="{FF2B5EF4-FFF2-40B4-BE49-F238E27FC236}">
                <a16:creationId xmlns:a16="http://schemas.microsoft.com/office/drawing/2014/main" id="{A6A26E1A-DEB9-0590-E3D9-FE38A93618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8758" y="1683537"/>
            <a:ext cx="4270248" cy="3490925"/>
          </a:xfrm>
          <a:prstGeom prst="rect">
            <a:avLst/>
          </a:prstGeom>
          <a:noFill/>
        </p:spPr>
      </p:pic>
    </p:spTree>
    <p:extLst>
      <p:ext uri="{BB962C8B-B14F-4D97-AF65-F5344CB8AC3E}">
        <p14:creationId xmlns:p14="http://schemas.microsoft.com/office/powerpoint/2010/main" val="2405633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238C0-686B-BD00-38CD-0CD0954FDC26}"/>
              </a:ext>
            </a:extLst>
          </p:cNvPr>
          <p:cNvSpPr>
            <a:spLocks noGrp="1"/>
          </p:cNvSpPr>
          <p:nvPr>
            <p:ph type="title"/>
          </p:nvPr>
        </p:nvSpPr>
        <p:spPr/>
        <p:txBody>
          <a:bodyPr/>
          <a:lstStyle/>
          <a:p>
            <a:r>
              <a:rPr lang="en-US"/>
              <a:t>Objectives and Scope</a:t>
            </a:r>
          </a:p>
        </p:txBody>
      </p:sp>
      <p:sp>
        <p:nvSpPr>
          <p:cNvPr id="3" name="Text Placeholder 2">
            <a:extLst>
              <a:ext uri="{FF2B5EF4-FFF2-40B4-BE49-F238E27FC236}">
                <a16:creationId xmlns:a16="http://schemas.microsoft.com/office/drawing/2014/main" id="{C2851F17-2C87-8FD0-52F7-7B0105A4C40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99880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FEDE33F-104C-5F4E-8B68-E7F7B1CE822A}"/>
              </a:ext>
            </a:extLst>
          </p:cNvPr>
          <p:cNvSpPr>
            <a:spLocks noGrp="1"/>
          </p:cNvSpPr>
          <p:nvPr>
            <p:ph idx="1"/>
          </p:nvPr>
        </p:nvSpPr>
        <p:spPr>
          <a:xfrm>
            <a:off x="838199" y="1825626"/>
            <a:ext cx="6408174" cy="4351338"/>
          </a:xfrm>
        </p:spPr>
        <p:txBody>
          <a:bodyPr anchor="t">
            <a:normAutofit/>
          </a:bodyPr>
          <a:lstStyle/>
          <a:p>
            <a:pPr>
              <a:lnSpc>
                <a:spcPct val="90000"/>
              </a:lnSpc>
            </a:pPr>
            <a:r>
              <a:rPr lang="en-US" sz="2000" b="1" u="sng" dirty="0"/>
              <a:t>Single Family Homes, Duplexes and Townhomes</a:t>
            </a:r>
          </a:p>
          <a:p>
            <a:pPr marL="457200" indent="-457200">
              <a:spcBef>
                <a:spcPts val="1200"/>
              </a:spcBef>
              <a:buFont typeface="Arial" panose="020B0604020202020204" pitchFamily="34" charset="0"/>
              <a:buChar char="•"/>
            </a:pPr>
            <a:r>
              <a:rPr lang="en-US" sz="2000" b="1" dirty="0" err="1"/>
              <a:t>FlexPath</a:t>
            </a:r>
            <a:r>
              <a:rPr lang="en-US" sz="2000" b="1" dirty="0"/>
              <a:t>. During remodels of a certain size and scope</a:t>
            </a:r>
            <a:r>
              <a:rPr lang="en-US" sz="2000" dirty="0"/>
              <a:t>, install energy improvements from among a menu of options</a:t>
            </a:r>
          </a:p>
          <a:p>
            <a:pPr marL="457200" indent="-457200">
              <a:spcBef>
                <a:spcPts val="1200"/>
              </a:spcBef>
              <a:buFont typeface="Arial" panose="020B0604020202020204" pitchFamily="34" charset="0"/>
              <a:buChar char="•"/>
            </a:pPr>
            <a:r>
              <a:rPr lang="en-US" sz="2000" b="1" dirty="0"/>
              <a:t>Electric Readiness. During alterations to kitchens, laundry areas, and utility rooms</a:t>
            </a:r>
            <a:r>
              <a:rPr lang="en-US" sz="2000" dirty="0"/>
              <a:t>, pre-wire for electric appliances</a:t>
            </a:r>
          </a:p>
          <a:p>
            <a:pPr marL="457200" indent="-457200">
              <a:spcBef>
                <a:spcPts val="1200"/>
              </a:spcBef>
              <a:buFont typeface="Arial" panose="020B0604020202020204" pitchFamily="34" charset="0"/>
              <a:buChar char="•"/>
            </a:pPr>
            <a:r>
              <a:rPr lang="en-US" sz="2000" b="1" dirty="0"/>
              <a:t>Cool Roof. Upon reroofing</a:t>
            </a:r>
            <a:r>
              <a:rPr lang="en-US" sz="2000" dirty="0"/>
              <a:t>, upgrade to a cool roof.</a:t>
            </a:r>
          </a:p>
          <a:p>
            <a:pPr>
              <a:lnSpc>
                <a:spcPct val="90000"/>
              </a:lnSpc>
            </a:pPr>
            <a:r>
              <a:rPr lang="en-US" sz="2000" dirty="0"/>
              <a:t>Electric appliances are </a:t>
            </a:r>
            <a:r>
              <a:rPr lang="en-US" sz="2000" b="1" dirty="0"/>
              <a:t>NOT</a:t>
            </a:r>
            <a:r>
              <a:rPr lang="en-US" sz="2000" dirty="0"/>
              <a:t> required, only encouraged</a:t>
            </a:r>
          </a:p>
        </p:txBody>
      </p:sp>
      <p:sp>
        <p:nvSpPr>
          <p:cNvPr id="5" name="Text Placeholder 4">
            <a:extLst>
              <a:ext uri="{FF2B5EF4-FFF2-40B4-BE49-F238E27FC236}">
                <a16:creationId xmlns:a16="http://schemas.microsoft.com/office/drawing/2014/main" id="{E3BC2FA2-19F8-EE97-7214-27BF4FC16B3A}"/>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Scope</a:t>
            </a:r>
          </a:p>
        </p:txBody>
      </p:sp>
      <p:pic>
        <p:nvPicPr>
          <p:cNvPr id="2" name="Picture 1">
            <a:extLst>
              <a:ext uri="{FF2B5EF4-FFF2-40B4-BE49-F238E27FC236}">
                <a16:creationId xmlns:a16="http://schemas.microsoft.com/office/drawing/2014/main" id="{445BCC66-8C1C-E690-E5FF-E743621146C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b="10988"/>
          <a:stretch/>
        </p:blipFill>
        <p:spPr>
          <a:xfrm>
            <a:off x="8405057" y="3111588"/>
            <a:ext cx="2724912" cy="1527110"/>
          </a:xfrm>
          <a:prstGeom prst="rect">
            <a:avLst/>
          </a:prstGeom>
          <a:ln w="38100">
            <a:solidFill>
              <a:schemeClr val="accent1"/>
            </a:solidFill>
          </a:ln>
        </p:spPr>
      </p:pic>
      <p:pic>
        <p:nvPicPr>
          <p:cNvPr id="3" name="Picture 2">
            <a:extLst>
              <a:ext uri="{FF2B5EF4-FFF2-40B4-BE49-F238E27FC236}">
                <a16:creationId xmlns:a16="http://schemas.microsoft.com/office/drawing/2014/main" id="{19F8CDC6-11AE-C086-A9BB-2A338D0B415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t="9050" b="6886"/>
          <a:stretch/>
        </p:blipFill>
        <p:spPr>
          <a:xfrm>
            <a:off x="8405057" y="1584478"/>
            <a:ext cx="2724912" cy="1527110"/>
          </a:xfrm>
          <a:prstGeom prst="rect">
            <a:avLst/>
          </a:prstGeom>
          <a:ln w="38100">
            <a:solidFill>
              <a:schemeClr val="accent1"/>
            </a:solidFill>
          </a:ln>
        </p:spPr>
      </p:pic>
      <p:pic>
        <p:nvPicPr>
          <p:cNvPr id="6" name="Picture 5" descr="A solar panels on the roof of a house&#10;&#10;AI-generated content may be incorrect.">
            <a:extLst>
              <a:ext uri="{FF2B5EF4-FFF2-40B4-BE49-F238E27FC236}">
                <a16:creationId xmlns:a16="http://schemas.microsoft.com/office/drawing/2014/main" id="{609B8FBC-7658-F66E-2F3C-1FF33BB4CD34}"/>
              </a:ext>
            </a:extLst>
          </p:cNvPr>
          <p:cNvPicPr>
            <a:picLocks noChangeAspect="1"/>
          </p:cNvPicPr>
          <p:nvPr/>
        </p:nvPicPr>
        <p:blipFill>
          <a:blip r:embed="rId5">
            <a:extLst>
              <a:ext uri="{28A0092B-C50C-407E-A947-70E740481C1C}">
                <a14:useLocalDpi xmlns:a14="http://schemas.microsoft.com/office/drawing/2010/main" val="0"/>
              </a:ext>
            </a:extLst>
          </a:blip>
          <a:srcRect l="30684" t="13478" r="16688" b="33912"/>
          <a:stretch>
            <a:fillRect/>
          </a:stretch>
        </p:blipFill>
        <p:spPr>
          <a:xfrm>
            <a:off x="8405058" y="4638698"/>
            <a:ext cx="2724912" cy="1770543"/>
          </a:xfrm>
          <a:prstGeom prst="rect">
            <a:avLst/>
          </a:prstGeom>
          <a:ln w="38100">
            <a:solidFill>
              <a:schemeClr val="accent1"/>
            </a:solidFill>
          </a:ln>
        </p:spPr>
      </p:pic>
    </p:spTree>
    <p:extLst>
      <p:ext uri="{BB962C8B-B14F-4D97-AF65-F5344CB8AC3E}">
        <p14:creationId xmlns:p14="http://schemas.microsoft.com/office/powerpoint/2010/main" val="145474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754DE4-1B54-88AC-DA03-EB8220792B2C}"/>
              </a:ext>
            </a:extLst>
          </p:cNvPr>
          <p:cNvSpPr>
            <a:spLocks noGrp="1"/>
          </p:cNvSpPr>
          <p:nvPr>
            <p:ph type="title"/>
          </p:nvPr>
        </p:nvSpPr>
        <p:spPr>
          <a:xfrm>
            <a:off x="839788" y="726756"/>
            <a:ext cx="4466963" cy="902347"/>
          </a:xfrm>
        </p:spPr>
        <p:txBody>
          <a:bodyPr/>
          <a:lstStyle/>
          <a:p>
            <a:r>
              <a:rPr lang="en-US"/>
              <a:t>Ordinance Objectives</a:t>
            </a:r>
          </a:p>
        </p:txBody>
      </p:sp>
      <p:sp>
        <p:nvSpPr>
          <p:cNvPr id="6" name="Text Placeholder 5">
            <a:extLst>
              <a:ext uri="{FF2B5EF4-FFF2-40B4-BE49-F238E27FC236}">
                <a16:creationId xmlns:a16="http://schemas.microsoft.com/office/drawing/2014/main" id="{871FBEBA-1555-DEDB-6D1C-8D09659E705D}"/>
              </a:ext>
            </a:extLst>
          </p:cNvPr>
          <p:cNvSpPr>
            <a:spLocks noGrp="1"/>
          </p:cNvSpPr>
          <p:nvPr>
            <p:ph type="body" sz="half" idx="2"/>
          </p:nvPr>
        </p:nvSpPr>
        <p:spPr>
          <a:xfrm>
            <a:off x="839787" y="1744717"/>
            <a:ext cx="5443025" cy="4124271"/>
          </a:xfrm>
        </p:spPr>
        <p:txBody>
          <a:bodyPr>
            <a:normAutofit fontScale="92500"/>
          </a:bodyPr>
          <a:lstStyle/>
          <a:p>
            <a:pPr marL="342900" indent="-342900">
              <a:buFont typeface="Arial" panose="020B0604020202020204" pitchFamily="34" charset="0"/>
              <a:buChar char="•"/>
            </a:pPr>
            <a:r>
              <a:rPr lang="en-US" sz="2400"/>
              <a:t>Capture GHG reductions during certain projects through:</a:t>
            </a:r>
          </a:p>
          <a:p>
            <a:pPr marL="800100" lvl="1" indent="-342900">
              <a:buFont typeface="Arial" panose="020B0604020202020204" pitchFamily="34" charset="0"/>
              <a:buChar char="•"/>
            </a:pPr>
            <a:r>
              <a:rPr lang="en-US" sz="2200"/>
              <a:t>Electrification</a:t>
            </a:r>
          </a:p>
          <a:p>
            <a:pPr marL="800100" lvl="1" indent="-342900">
              <a:buFont typeface="Arial" panose="020B0604020202020204" pitchFamily="34" charset="0"/>
              <a:buChar char="•"/>
            </a:pPr>
            <a:r>
              <a:rPr lang="en-US" sz="2200"/>
              <a:t>Energy efficiency</a:t>
            </a:r>
          </a:p>
          <a:p>
            <a:pPr marL="800100" lvl="1" indent="-342900">
              <a:buFont typeface="Arial" panose="020B0604020202020204" pitchFamily="34" charset="0"/>
              <a:buChar char="•"/>
            </a:pPr>
            <a:r>
              <a:rPr lang="en-US" sz="2200"/>
              <a:t>Solar PV</a:t>
            </a:r>
          </a:p>
          <a:p>
            <a:pPr marL="342900" indent="-342900">
              <a:buFont typeface="Arial" panose="020B0604020202020204" pitchFamily="34" charset="0"/>
              <a:buChar char="•"/>
            </a:pPr>
            <a:r>
              <a:rPr lang="en-US" sz="2400"/>
              <a:t>Prepare homes for future electrification</a:t>
            </a:r>
          </a:p>
          <a:p>
            <a:pPr marL="342900" indent="-342900">
              <a:buFont typeface="Arial" panose="020B0604020202020204" pitchFamily="34" charset="0"/>
              <a:buChar char="•"/>
            </a:pPr>
            <a:r>
              <a:rPr lang="en-US" sz="2400"/>
              <a:t>Provide flexibility for applicants</a:t>
            </a:r>
          </a:p>
          <a:p>
            <a:pPr marL="342900" indent="-342900">
              <a:buFont typeface="Arial" panose="020B0604020202020204" pitchFamily="34" charset="0"/>
              <a:buChar char="•"/>
            </a:pPr>
            <a:r>
              <a:rPr lang="en-US" sz="2400"/>
              <a:t>Use a simple application process</a:t>
            </a:r>
          </a:p>
          <a:p>
            <a:pPr marL="342900" indent="-342900">
              <a:buFont typeface="Arial" panose="020B0604020202020204" pitchFamily="34" charset="0"/>
              <a:buChar char="•"/>
            </a:pPr>
            <a:r>
              <a:rPr lang="en-US" sz="2400"/>
              <a:t>Meet Federal and State requirements</a:t>
            </a:r>
          </a:p>
          <a:p>
            <a:pPr marL="342900" indent="-342900">
              <a:buFont typeface="Arial" panose="020B0604020202020204" pitchFamily="34" charset="0"/>
              <a:buChar char="•"/>
            </a:pPr>
            <a:endParaRPr lang="en-US" sz="2400"/>
          </a:p>
        </p:txBody>
      </p:sp>
      <p:pic>
        <p:nvPicPr>
          <p:cNvPr id="12" name="Content Placeholder 11">
            <a:extLst>
              <a:ext uri="{FF2B5EF4-FFF2-40B4-BE49-F238E27FC236}">
                <a16:creationId xmlns:a16="http://schemas.microsoft.com/office/drawing/2014/main" id="{7B35F2A0-A531-A530-191A-462513F944DA}"/>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7715219" y="3867665"/>
            <a:ext cx="4486598" cy="2990335"/>
          </a:xfrm>
        </p:spPr>
      </p:pic>
      <p:pic>
        <p:nvPicPr>
          <p:cNvPr id="14" name="Picture 13">
            <a:extLst>
              <a:ext uri="{FF2B5EF4-FFF2-40B4-BE49-F238E27FC236}">
                <a16:creationId xmlns:a16="http://schemas.microsoft.com/office/drawing/2014/main" id="{520F3AA2-04FA-8226-71FC-37FD5B2DD7D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15219" y="877330"/>
            <a:ext cx="4466963" cy="2990335"/>
          </a:xfrm>
          <a:prstGeom prst="rect">
            <a:avLst/>
          </a:prstGeom>
        </p:spPr>
      </p:pic>
    </p:spTree>
    <p:extLst>
      <p:ext uri="{BB962C8B-B14F-4D97-AF65-F5344CB8AC3E}">
        <p14:creationId xmlns:p14="http://schemas.microsoft.com/office/powerpoint/2010/main" val="2710653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2F6E6-EE0D-DA80-A389-5E0C7D031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4E67F0-F07E-16E3-05EA-2BF5339A2B91}"/>
              </a:ext>
            </a:extLst>
          </p:cNvPr>
          <p:cNvSpPr>
            <a:spLocks noGrp="1"/>
          </p:cNvSpPr>
          <p:nvPr>
            <p:ph type="title"/>
          </p:nvPr>
        </p:nvSpPr>
        <p:spPr/>
        <p:txBody>
          <a:bodyPr/>
          <a:lstStyle/>
          <a:p>
            <a:r>
              <a:rPr lang="en-US"/>
              <a:t>Background and Context</a:t>
            </a:r>
          </a:p>
        </p:txBody>
      </p:sp>
      <p:sp>
        <p:nvSpPr>
          <p:cNvPr id="3" name="Text Placeholder 2">
            <a:extLst>
              <a:ext uri="{FF2B5EF4-FFF2-40B4-BE49-F238E27FC236}">
                <a16:creationId xmlns:a16="http://schemas.microsoft.com/office/drawing/2014/main" id="{E06024DE-512A-6024-A6FD-D1A9B8894E0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97702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3817C-C4B7-1438-9014-427449C65F2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91F3FCA-3834-8CD1-7C7F-B4189BC1A5C4}"/>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Who has adopted?</a:t>
            </a:r>
          </a:p>
        </p:txBody>
      </p:sp>
      <p:graphicFrame>
        <p:nvGraphicFramePr>
          <p:cNvPr id="10" name="Content Placeholder 9">
            <a:extLst>
              <a:ext uri="{FF2B5EF4-FFF2-40B4-BE49-F238E27FC236}">
                <a16:creationId xmlns:a16="http://schemas.microsoft.com/office/drawing/2014/main" id="{6B14A122-8BB0-6557-1C2B-421200D1FA8E}"/>
              </a:ext>
            </a:extLst>
          </p:cNvPr>
          <p:cNvGraphicFramePr>
            <a:graphicFrameLocks noGrp="1"/>
          </p:cNvGraphicFramePr>
          <p:nvPr>
            <p:ph idx="1"/>
            <p:extLst>
              <p:ext uri="{D42A27DB-BD31-4B8C-83A1-F6EECF244321}">
                <p14:modId xmlns:p14="http://schemas.microsoft.com/office/powerpoint/2010/main" val="3816688091"/>
              </p:ext>
            </p:extLst>
          </p:nvPr>
        </p:nvGraphicFramePr>
        <p:xfrm>
          <a:off x="2137316" y="1844928"/>
          <a:ext cx="7242658" cy="4023360"/>
        </p:xfrm>
        <a:graphic>
          <a:graphicData uri="http://schemas.openxmlformats.org/drawingml/2006/table">
            <a:tbl>
              <a:tblPr firstRow="1">
                <a:tableStyleId>{85BE263C-DBD7-4A20-BB59-AAB30ACAA65A}</a:tableStyleId>
              </a:tblPr>
              <a:tblGrid>
                <a:gridCol w="3621329">
                  <a:extLst>
                    <a:ext uri="{9D8B030D-6E8A-4147-A177-3AD203B41FA5}">
                      <a16:colId xmlns:a16="http://schemas.microsoft.com/office/drawing/2014/main" val="4256794581"/>
                    </a:ext>
                  </a:extLst>
                </a:gridCol>
                <a:gridCol w="3621329">
                  <a:extLst>
                    <a:ext uri="{9D8B030D-6E8A-4147-A177-3AD203B41FA5}">
                      <a16:colId xmlns:a16="http://schemas.microsoft.com/office/drawing/2014/main" val="4021846444"/>
                    </a:ext>
                  </a:extLst>
                </a:gridCol>
              </a:tblGrid>
              <a:tr h="349814">
                <a:tc>
                  <a:txBody>
                    <a:bodyPr/>
                    <a:lstStyle/>
                    <a:p>
                      <a:pPr algn="ctr"/>
                      <a:r>
                        <a:rPr lang="en-US" dirty="0"/>
                        <a:t>Electric Readiness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t>FlexPath</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9926788"/>
                  </a:ext>
                </a:extLst>
              </a:tr>
              <a:tr h="349814">
                <a:tc>
                  <a:txBody>
                    <a:bodyPr/>
                    <a:lstStyle/>
                    <a:p>
                      <a:r>
                        <a:rPr lang="en-US" sz="1800" b="0" kern="1200" dirty="0">
                          <a:solidFill>
                            <a:schemeClr val="accent1"/>
                          </a:solidFill>
                        </a:rPr>
                        <a:t>Atherton</a:t>
                      </a:r>
                      <a:endParaRPr lang="en-US" sz="1800" b="0" kern="1200" dirty="0">
                        <a:solidFill>
                          <a:schemeClr val="accent1"/>
                        </a:solidFill>
                        <a:latin typeface="+mn-lt"/>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kern="1200" dirty="0">
                          <a:solidFill>
                            <a:schemeClr val="accent1"/>
                          </a:solidFill>
                          <a:latin typeface="+mn-lt"/>
                          <a:ea typeface="+mn-ea"/>
                          <a:cs typeface="+mn-cs"/>
                        </a:rPr>
                        <a:t>Carlsbad</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1575268"/>
                  </a:ext>
                </a:extLst>
              </a:tr>
              <a:tr h="349814">
                <a:tc>
                  <a:txBody>
                    <a:bodyPr/>
                    <a:lstStyle/>
                    <a:p>
                      <a:r>
                        <a:rPr lang="en-US" sz="1800" b="0" kern="1200" dirty="0">
                          <a:solidFill>
                            <a:schemeClr val="accent1"/>
                          </a:solidFill>
                        </a:rPr>
                        <a:t>Fairfax</a:t>
                      </a:r>
                      <a:endParaRPr lang="en-US" sz="1800" b="0" kern="1200" dirty="0">
                        <a:solidFill>
                          <a:schemeClr val="accent1"/>
                        </a:solidFill>
                        <a:latin typeface="+mn-lt"/>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kern="1200" dirty="0">
                          <a:solidFill>
                            <a:schemeClr val="accent1"/>
                          </a:solidFill>
                          <a:latin typeface="+mn-lt"/>
                          <a:ea typeface="+mn-ea"/>
                          <a:cs typeface="+mn-cs"/>
                        </a:rPr>
                        <a:t>Corte Madera</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21080384"/>
                  </a:ext>
                </a:extLst>
              </a:tr>
              <a:tr h="349814">
                <a:tc>
                  <a:txBody>
                    <a:bodyPr/>
                    <a:lstStyle/>
                    <a:p>
                      <a:r>
                        <a:rPr lang="en-US" sz="1800" b="0" kern="1200">
                          <a:solidFill>
                            <a:schemeClr val="accent1"/>
                          </a:solidFill>
                        </a:rPr>
                        <a:t>Mountain View</a:t>
                      </a:r>
                      <a:endParaRPr lang="en-US" sz="1800" b="0" kern="1200">
                        <a:solidFill>
                          <a:schemeClr val="accent1"/>
                        </a:solidFill>
                        <a:latin typeface="+mn-lt"/>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kern="1200" dirty="0">
                          <a:solidFill>
                            <a:schemeClr val="accent1"/>
                          </a:solidFill>
                          <a:latin typeface="+mn-lt"/>
                          <a:ea typeface="+mn-ea"/>
                          <a:cs typeface="+mn-cs"/>
                        </a:rPr>
                        <a:t>Encinitas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32650270"/>
                  </a:ext>
                </a:extLst>
              </a:tr>
              <a:tr h="349814">
                <a:tc>
                  <a:txBody>
                    <a:bodyPr/>
                    <a:lstStyle/>
                    <a:p>
                      <a:r>
                        <a:rPr lang="en-US" sz="1800" b="0" kern="1200">
                          <a:solidFill>
                            <a:schemeClr val="accent1"/>
                          </a:solidFill>
                          <a:latin typeface="+mn-lt"/>
                          <a:ea typeface="+mn-ea"/>
                          <a:cs typeface="+mn-cs"/>
                        </a:rPr>
                        <a:t>Portola Valley</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kern="1200" dirty="0">
                          <a:solidFill>
                            <a:schemeClr val="accent1"/>
                          </a:solidFill>
                          <a:latin typeface="+mn-lt"/>
                          <a:ea typeface="+mn-ea"/>
                          <a:cs typeface="+mn-cs"/>
                        </a:rPr>
                        <a:t>Fairfax</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70807795"/>
                  </a:ext>
                </a:extLst>
              </a:tr>
              <a:tr h="349814">
                <a:tc>
                  <a:txBody>
                    <a:bodyPr/>
                    <a:lstStyle/>
                    <a:p>
                      <a:r>
                        <a:rPr lang="en-US" sz="1800" b="0" kern="1200" dirty="0">
                          <a:solidFill>
                            <a:schemeClr val="accent1"/>
                          </a:solidFill>
                          <a:latin typeface="+mn-lt"/>
                          <a:ea typeface="+mn-ea"/>
                          <a:cs typeface="+mn-cs"/>
                        </a:rPr>
                        <a:t>San Anselmo</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kern="1200" dirty="0">
                          <a:solidFill>
                            <a:schemeClr val="accent1"/>
                          </a:solidFill>
                          <a:latin typeface="+mn-lt"/>
                          <a:ea typeface="+mn-ea"/>
                          <a:cs typeface="+mn-cs"/>
                        </a:rPr>
                        <a:t>Marin County</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72853336"/>
                  </a:ext>
                </a:extLst>
              </a:tr>
              <a:tr h="349814">
                <a:tc>
                  <a:txBody>
                    <a:bodyPr/>
                    <a:lstStyle/>
                    <a:p>
                      <a:r>
                        <a:rPr lang="en-US" sz="1800" b="0" kern="1200">
                          <a:solidFill>
                            <a:schemeClr val="accent1"/>
                          </a:solidFill>
                          <a:latin typeface="+mn-lt"/>
                          <a:ea typeface="+mn-ea"/>
                          <a:cs typeface="+mn-cs"/>
                        </a:rPr>
                        <a:t>San Luis Obispo</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kern="1200" dirty="0">
                          <a:solidFill>
                            <a:schemeClr val="accent1"/>
                          </a:solidFill>
                          <a:latin typeface="+mn-lt"/>
                          <a:ea typeface="+mn-ea"/>
                          <a:cs typeface="+mn-cs"/>
                        </a:rPr>
                        <a:t>Piedmont</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21297396"/>
                  </a:ext>
                </a:extLst>
              </a:tr>
              <a:tr h="349814">
                <a:tc>
                  <a:txBody>
                    <a:bodyPr/>
                    <a:lstStyle/>
                    <a:p>
                      <a:r>
                        <a:rPr lang="en-US" sz="1800" b="0" kern="1200">
                          <a:solidFill>
                            <a:schemeClr val="accent1"/>
                          </a:solidFill>
                          <a:latin typeface="+mn-lt"/>
                          <a:ea typeface="+mn-ea"/>
                          <a:cs typeface="+mn-cs"/>
                        </a:rPr>
                        <a:t>San Mateo</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kern="1200" dirty="0">
                          <a:solidFill>
                            <a:schemeClr val="accent1"/>
                          </a:solidFill>
                          <a:latin typeface="+mn-lt"/>
                          <a:ea typeface="+mn-ea"/>
                          <a:cs typeface="+mn-cs"/>
                        </a:rPr>
                        <a:t>San Anselmo</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6159392"/>
                  </a:ext>
                </a:extLst>
              </a:tr>
              <a:tr h="349814">
                <a:tc>
                  <a:txBody>
                    <a:bodyPr/>
                    <a:lstStyle/>
                    <a:p>
                      <a:endParaRPr lang="en-US" sz="1800" b="0" kern="1200">
                        <a:solidFill>
                          <a:schemeClr val="accent1"/>
                        </a:solidFill>
                        <a:latin typeface="+mn-lt"/>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kern="1200" dirty="0">
                          <a:solidFill>
                            <a:schemeClr val="accent1"/>
                          </a:solidFill>
                          <a:latin typeface="+mn-lt"/>
                          <a:ea typeface="+mn-ea"/>
                          <a:cs typeface="+mn-cs"/>
                        </a:rPr>
                        <a:t>Santa Cruz</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0722385"/>
                  </a:ext>
                </a:extLst>
              </a:tr>
              <a:tr h="349814">
                <a:tc>
                  <a:txBody>
                    <a:bodyPr/>
                    <a:lstStyle/>
                    <a:p>
                      <a:endParaRPr lang="en-US" sz="1800" b="0" kern="1200">
                        <a:solidFill>
                          <a:schemeClr val="accent1"/>
                        </a:solidFill>
                        <a:latin typeface="+mn-lt"/>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accent1"/>
                          </a:solidFill>
                          <a:latin typeface="+mn-lt"/>
                          <a:ea typeface="+mn-ea"/>
                          <a:cs typeface="+mn-cs"/>
                        </a:rPr>
                        <a:t>San Luis Obispo</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562840"/>
                  </a:ext>
                </a:extLst>
              </a:tr>
              <a:tr h="349814">
                <a:tc>
                  <a:txBody>
                    <a:bodyPr/>
                    <a:lstStyle/>
                    <a:p>
                      <a:endParaRPr lang="en-US" sz="1800" b="0" kern="1200">
                        <a:solidFill>
                          <a:schemeClr val="accent1"/>
                        </a:solidFill>
                        <a:latin typeface="+mn-lt"/>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accent1"/>
                          </a:solidFill>
                          <a:latin typeface="+mn-lt"/>
                          <a:ea typeface="+mn-ea"/>
                          <a:cs typeface="+mn-cs"/>
                        </a:rPr>
                        <a:t>San Rafael</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53428430"/>
                  </a:ext>
                </a:extLst>
              </a:tr>
            </a:tbl>
          </a:graphicData>
        </a:graphic>
      </p:graphicFrame>
      <p:sp>
        <p:nvSpPr>
          <p:cNvPr id="2" name="TextBox 1">
            <a:extLst>
              <a:ext uri="{FF2B5EF4-FFF2-40B4-BE49-F238E27FC236}">
                <a16:creationId xmlns:a16="http://schemas.microsoft.com/office/drawing/2014/main" id="{54469F9A-93A0-1DEC-2ADC-51029194C894}"/>
              </a:ext>
            </a:extLst>
          </p:cNvPr>
          <p:cNvSpPr txBox="1"/>
          <p:nvPr/>
        </p:nvSpPr>
        <p:spPr>
          <a:xfrm>
            <a:off x="1680116" y="6176962"/>
            <a:ext cx="8289513" cy="369332"/>
          </a:xfrm>
          <a:prstGeom prst="rect">
            <a:avLst/>
          </a:prstGeom>
          <a:noFill/>
        </p:spPr>
        <p:txBody>
          <a:bodyPr wrap="none" rtlCol="0">
            <a:spAutoFit/>
          </a:bodyPr>
          <a:lstStyle/>
          <a:p>
            <a:r>
              <a:rPr lang="en-US" dirty="0"/>
              <a:t>A </a:t>
            </a:r>
            <a:r>
              <a:rPr lang="en-US" dirty="0">
                <a:hlinkClick r:id="rId2"/>
              </a:rPr>
              <a:t>list of adopted ordinances</a:t>
            </a:r>
            <a:r>
              <a:rPr lang="en-US" dirty="0"/>
              <a:t> is available on the LocalEnergyCodes.com web site</a:t>
            </a:r>
          </a:p>
        </p:txBody>
      </p:sp>
    </p:spTree>
    <p:extLst>
      <p:ext uri="{BB962C8B-B14F-4D97-AF65-F5344CB8AC3E}">
        <p14:creationId xmlns:p14="http://schemas.microsoft.com/office/powerpoint/2010/main" val="3664919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29DFC5B-FF0E-7AA3-E110-3EFE6183D42C}"/>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schemeClr val="accent2"/>
                </a:solidFill>
                <a:effectLst/>
                <a:uLnTx/>
                <a:uFillTx/>
                <a:latin typeface="+mn-lt"/>
                <a:ea typeface="+mn-ea"/>
                <a:cs typeface="+mn-cs"/>
              </a:rPr>
              <a:t>Local Policy Context</a:t>
            </a:r>
          </a:p>
        </p:txBody>
      </p:sp>
      <p:sp>
        <p:nvSpPr>
          <p:cNvPr id="2" name="Content Placeholder 1">
            <a:extLst>
              <a:ext uri="{FF2B5EF4-FFF2-40B4-BE49-F238E27FC236}">
                <a16:creationId xmlns:a16="http://schemas.microsoft.com/office/drawing/2014/main" id="{55466EDF-9530-CEDB-0587-DC689A9989E1}"/>
              </a:ext>
            </a:extLst>
          </p:cNvPr>
          <p:cNvSpPr>
            <a:spLocks noGrp="1"/>
          </p:cNvSpPr>
          <p:nvPr>
            <p:ph idx="1"/>
          </p:nvPr>
        </p:nvSpPr>
        <p:spPr/>
        <p:txBody>
          <a:bodyPr>
            <a:normAutofit/>
          </a:bodyPr>
          <a:lstStyle/>
          <a:p>
            <a:r>
              <a:rPr lang="en-US" i="1">
                <a:solidFill>
                  <a:srgbClr val="0070C0"/>
                </a:solidFill>
              </a:rPr>
              <a:t>Cite CAP (or other policy document) regarding existing buildings</a:t>
            </a:r>
          </a:p>
          <a:p>
            <a:r>
              <a:rPr lang="en-US" i="1">
                <a:solidFill>
                  <a:srgbClr val="0070C0"/>
                </a:solidFill>
              </a:rPr>
              <a:t>Recite history, other reach codes</a:t>
            </a:r>
          </a:p>
        </p:txBody>
      </p:sp>
    </p:spTree>
    <p:extLst>
      <p:ext uri="{BB962C8B-B14F-4D97-AF65-F5344CB8AC3E}">
        <p14:creationId xmlns:p14="http://schemas.microsoft.com/office/powerpoint/2010/main" val="3905149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Pie chart: GHG Emissions shares.">
            <a:extLst>
              <a:ext uri="{FF2B5EF4-FFF2-40B4-BE49-F238E27FC236}">
                <a16:creationId xmlns:a16="http://schemas.microsoft.com/office/drawing/2014/main" id="{C26E7523-AA94-5C7E-74BF-A41C7D5B27D0}"/>
              </a:ext>
            </a:extLst>
          </p:cNvPr>
          <p:cNvGraphicFramePr>
            <a:graphicFrameLocks noGrp="1"/>
          </p:cNvGraphicFramePr>
          <p:nvPr>
            <p:ph idx="1"/>
            <p:extLst>
              <p:ext uri="{D42A27DB-BD31-4B8C-83A1-F6EECF244321}">
                <p14:modId xmlns:p14="http://schemas.microsoft.com/office/powerpoint/2010/main" val="3001876160"/>
              </p:ext>
            </p:extLst>
          </p:nvPr>
        </p:nvGraphicFramePr>
        <p:xfrm>
          <a:off x="838201" y="1816274"/>
          <a:ext cx="10515600" cy="468912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a:extLst>
              <a:ext uri="{FF2B5EF4-FFF2-40B4-BE49-F238E27FC236}">
                <a16:creationId xmlns:a16="http://schemas.microsoft.com/office/drawing/2014/main" id="{43297B3C-3908-CF7B-D2D4-241B1E44F14D}"/>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schemeClr val="accent2"/>
                </a:solidFill>
                <a:effectLst/>
                <a:uLnTx/>
                <a:uFillTx/>
                <a:latin typeface="+mn-lt"/>
                <a:ea typeface="+mn-ea"/>
                <a:cs typeface="+mn-cs"/>
              </a:rPr>
              <a:t>Context: GHG Emissions Projections 2030 </a:t>
            </a:r>
            <a:r>
              <a:rPr kumimoji="0" lang="en-US" sz="4000" b="0" i="1" u="none" strike="noStrike" kern="1200" cap="none" spc="0" normalizeH="0" baseline="0" noProof="0" dirty="0">
                <a:ln>
                  <a:noFill/>
                </a:ln>
                <a:solidFill>
                  <a:srgbClr val="0070C0"/>
                </a:solidFill>
                <a:effectLst/>
                <a:uLnTx/>
                <a:uFillTx/>
                <a:latin typeface="+mn-lt"/>
                <a:ea typeface="+mn-ea"/>
                <a:cs typeface="+mn-cs"/>
              </a:rPr>
              <a:t>[use local data]</a:t>
            </a:r>
          </a:p>
        </p:txBody>
      </p:sp>
    </p:spTree>
    <p:extLst>
      <p:ext uri="{BB962C8B-B14F-4D97-AF65-F5344CB8AC3E}">
        <p14:creationId xmlns:p14="http://schemas.microsoft.com/office/powerpoint/2010/main" val="3422411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circle with different colored circles&#10;&#10;AI-generated content may be incorrect.">
            <a:extLst>
              <a:ext uri="{FF2B5EF4-FFF2-40B4-BE49-F238E27FC236}">
                <a16:creationId xmlns:a16="http://schemas.microsoft.com/office/drawing/2014/main" id="{9D1B4C48-4D28-F09D-4C6B-297CED025CF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81900" y="1833240"/>
            <a:ext cx="7825263" cy="4343721"/>
          </a:xfrm>
        </p:spPr>
      </p:pic>
      <p:sp>
        <p:nvSpPr>
          <p:cNvPr id="3" name="Text Placeholder 2">
            <a:extLst>
              <a:ext uri="{FF2B5EF4-FFF2-40B4-BE49-F238E27FC236}">
                <a16:creationId xmlns:a16="http://schemas.microsoft.com/office/drawing/2014/main" id="{2015EC9D-EDBB-5A29-6A42-43539B83B2D5}"/>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Why Go All-Electric?</a:t>
            </a:r>
          </a:p>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chemeClr val="accent2"/>
                </a:solidFill>
                <a:effectLst/>
                <a:uLnTx/>
                <a:uFillTx/>
                <a:latin typeface="+mn-lt"/>
                <a:ea typeface="+mn-ea"/>
                <a:cs typeface="+mn-cs"/>
              </a:rPr>
              <a:t>Power Supply Mix in CA – A Snapshot</a:t>
            </a:r>
            <a:endParaRPr kumimoji="0" lang="en-US" sz="3200" b="0" i="0" u="none" strike="noStrike" kern="1200" cap="none" spc="0" normalizeH="0" baseline="0" noProof="0" dirty="0">
              <a:ln>
                <a:noFill/>
              </a:ln>
              <a:solidFill>
                <a:schemeClr val="accent2"/>
              </a:solidFill>
              <a:effectLst/>
              <a:uLnTx/>
              <a:uFillTx/>
              <a:latin typeface="+mn-lt"/>
              <a:ea typeface="+mn-ea"/>
              <a:cs typeface="Arial"/>
            </a:endParaRPr>
          </a:p>
        </p:txBody>
      </p:sp>
      <p:sp>
        <p:nvSpPr>
          <p:cNvPr id="6" name="TextBox 5">
            <a:extLst>
              <a:ext uri="{FF2B5EF4-FFF2-40B4-BE49-F238E27FC236}">
                <a16:creationId xmlns:a16="http://schemas.microsoft.com/office/drawing/2014/main" id="{86751EAD-EEF0-6F88-39E3-A7C54AD63FA3}"/>
              </a:ext>
            </a:extLst>
          </p:cNvPr>
          <p:cNvSpPr txBox="1"/>
          <p:nvPr/>
        </p:nvSpPr>
        <p:spPr>
          <a:xfrm>
            <a:off x="5845215" y="6396883"/>
            <a:ext cx="5544274" cy="307777"/>
          </a:xfrm>
          <a:prstGeom prst="rect">
            <a:avLst/>
          </a:prstGeom>
          <a:noFill/>
        </p:spPr>
        <p:txBody>
          <a:bodyPr wrap="square" rtlCol="0">
            <a:spAutoFit/>
          </a:bodyPr>
          <a:lstStyle/>
          <a:p>
            <a:r>
              <a:rPr lang="en-US" sz="1400" dirty="0"/>
              <a:t>Source: https://www.caiso.com/todays-outlook/supply, May 10, 2025</a:t>
            </a:r>
          </a:p>
        </p:txBody>
      </p:sp>
    </p:spTree>
    <p:extLst>
      <p:ext uri="{BB962C8B-B14F-4D97-AF65-F5344CB8AC3E}">
        <p14:creationId xmlns:p14="http://schemas.microsoft.com/office/powerpoint/2010/main" val="4019845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ll-Electric Home showing electric equipment throughout: Solar PV panels, battery storage, heat pump HVAC, clothes washer/dryer, induction cooktop, LED lighting, heat pump water heater, electric vehicle and the home's electrical panel.">
            <a:extLst>
              <a:ext uri="{FF2B5EF4-FFF2-40B4-BE49-F238E27FC236}">
                <a16:creationId xmlns:a16="http://schemas.microsoft.com/office/drawing/2014/main" id="{DD0F1FA2-4FCC-93B4-B137-3C5167ED654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68780" y="967930"/>
            <a:ext cx="8508290" cy="5317681"/>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D198DEDE-06C4-504D-DADD-EFE996CDAB11}"/>
              </a:ext>
            </a:extLst>
          </p:cNvPr>
          <p:cNvSpPr>
            <a:spLocks noGrp="1"/>
          </p:cNvSpPr>
          <p:nvPr>
            <p:ph type="title" idx="4294967295"/>
          </p:nvPr>
        </p:nvSpPr>
        <p:spPr>
          <a:xfrm>
            <a:off x="838200" y="681038"/>
            <a:ext cx="10515600" cy="7826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schemeClr val="accent2"/>
                </a:solidFill>
                <a:effectLst/>
                <a:uLnTx/>
                <a:uFillTx/>
                <a:latin typeface="+mn-lt"/>
                <a:ea typeface="+mn-ea"/>
                <a:cs typeface="+mn-cs"/>
              </a:rPr>
              <a:t>Today’s All-Electric Home</a:t>
            </a:r>
          </a:p>
        </p:txBody>
      </p:sp>
      <p:sp>
        <p:nvSpPr>
          <p:cNvPr id="2" name="TextBox 1">
            <a:extLst>
              <a:ext uri="{FF2B5EF4-FFF2-40B4-BE49-F238E27FC236}">
                <a16:creationId xmlns:a16="http://schemas.microsoft.com/office/drawing/2014/main" id="{20108CCF-C523-CCE6-535B-CC12DCE71C18}"/>
              </a:ext>
            </a:extLst>
          </p:cNvPr>
          <p:cNvSpPr txBox="1"/>
          <p:nvPr/>
        </p:nvSpPr>
        <p:spPr>
          <a:xfrm>
            <a:off x="1020078" y="6334780"/>
            <a:ext cx="10515600" cy="523220"/>
          </a:xfrm>
          <a:prstGeom prst="rect">
            <a:avLst/>
          </a:prstGeom>
          <a:noFill/>
        </p:spPr>
        <p:txBody>
          <a:bodyPr wrap="square" rtlCol="0">
            <a:spAutoFit/>
          </a:bodyPr>
          <a:lstStyle/>
          <a:p>
            <a:r>
              <a:rPr lang="en-US" sz="1400" dirty="0"/>
              <a:t>Source: https://energized.edison.com/stories/all-electric-buildings-clean-energys-next-frontier#:~:text=California's%20new%20building%20code%20%2D%20Opens,live%20healthier%20and%20lower%20emissions</a:t>
            </a:r>
          </a:p>
        </p:txBody>
      </p:sp>
    </p:spTree>
    <p:extLst>
      <p:ext uri="{BB962C8B-B14F-4D97-AF65-F5344CB8AC3E}">
        <p14:creationId xmlns:p14="http://schemas.microsoft.com/office/powerpoint/2010/main" val="3691098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AD91ACD2-B803-5726-6F52-FB6260223765}"/>
              </a:ext>
            </a:extLst>
          </p:cNvPr>
          <p:cNvSpPr>
            <a:spLocks noGrp="1"/>
          </p:cNvSpPr>
          <p:nvPr>
            <p:ph type="title"/>
          </p:nvPr>
        </p:nvSpPr>
        <p:spPr>
          <a:xfrm>
            <a:off x="372140" y="849087"/>
            <a:ext cx="2573079" cy="5695156"/>
          </a:xfrm>
          <a:solidFill>
            <a:srgbClr val="195372"/>
          </a:solidFill>
        </p:spPr>
        <p:txBody>
          <a:bodyPr>
            <a:normAutofit/>
          </a:bodyPr>
          <a:lstStyle/>
          <a:p>
            <a:r>
              <a:rPr lang="en-US" sz="3600">
                <a:solidFill>
                  <a:schemeClr val="bg1"/>
                </a:solidFill>
                <a:latin typeface="Arial" panose="020B0604020202020204" pitchFamily="34" charset="0"/>
                <a:ea typeface="Lato" panose="020F0502020204030203" pitchFamily="34" charset="0"/>
                <a:cs typeface="Arial" panose="020B0604020202020204" pitchFamily="34" charset="0"/>
              </a:rPr>
              <a:t>When are building energy decisions made?</a:t>
            </a:r>
          </a:p>
        </p:txBody>
      </p:sp>
      <p:sp>
        <p:nvSpPr>
          <p:cNvPr id="8" name="TextBox 9">
            <a:extLst>
              <a:ext uri="{FF2B5EF4-FFF2-40B4-BE49-F238E27FC236}">
                <a16:creationId xmlns:a16="http://schemas.microsoft.com/office/drawing/2014/main" id="{1C78925A-E20C-2251-C9FA-07EE41BA3C4B}"/>
              </a:ext>
            </a:extLst>
          </p:cNvPr>
          <p:cNvSpPr txBox="1"/>
          <p:nvPr/>
        </p:nvSpPr>
        <p:spPr>
          <a:xfrm>
            <a:off x="3253840" y="748268"/>
            <a:ext cx="4140018" cy="5260645"/>
          </a:xfrm>
          <a:prstGeom prst="rect">
            <a:avLst/>
          </a:prstGeom>
        </p:spPr>
        <p:txBody>
          <a:bodyPr wrap="square" lIns="0" tIns="0" rIns="0" bIns="0" rtlCol="0" anchor="ctr">
            <a:normAutofit/>
          </a:bodyPr>
          <a:lstStyle/>
          <a:p>
            <a:pPr marL="381019" indent="-381019">
              <a:spcAft>
                <a:spcPts val="1600"/>
              </a:spcAft>
              <a:buFont typeface="Arial" panose="020B0604020202020204" pitchFamily="34" charset="0"/>
              <a:buChar char="•"/>
            </a:pPr>
            <a:r>
              <a:rPr lang="en-US" sz="2667">
                <a:solidFill>
                  <a:schemeClr val="bg1">
                    <a:lumMod val="85000"/>
                  </a:schemeClr>
                </a:solidFill>
                <a:latin typeface="Arial" panose="020B0604020202020204" pitchFamily="34" charset="0"/>
                <a:cs typeface="Arial" panose="020B0604020202020204" pitchFamily="34" charset="0"/>
              </a:rPr>
              <a:t>When they are built</a:t>
            </a:r>
          </a:p>
          <a:p>
            <a:pPr marL="381019" indent="-381019">
              <a:spcAft>
                <a:spcPts val="1600"/>
              </a:spcAft>
              <a:buFont typeface="Arial" panose="020B0604020202020204" pitchFamily="34" charset="0"/>
              <a:buChar char="•"/>
            </a:pPr>
            <a:r>
              <a:rPr lang="en-US" sz="2667">
                <a:solidFill>
                  <a:schemeClr val="bg1">
                    <a:lumMod val="85000"/>
                  </a:schemeClr>
                </a:solidFill>
                <a:latin typeface="Arial" panose="020B0604020202020204" pitchFamily="34" charset="0"/>
                <a:cs typeface="Arial" panose="020B0604020202020204" pitchFamily="34" charset="0"/>
              </a:rPr>
              <a:t>When something breaks</a:t>
            </a:r>
          </a:p>
          <a:p>
            <a:pPr marL="381019" indent="-381019">
              <a:spcAft>
                <a:spcPts val="1600"/>
              </a:spcAft>
              <a:buFont typeface="Arial" panose="020B0604020202020204" pitchFamily="34" charset="0"/>
              <a:buChar char="•"/>
            </a:pPr>
            <a:r>
              <a:rPr lang="en-US" sz="2667">
                <a:latin typeface="Arial" panose="020B0604020202020204" pitchFamily="34" charset="0"/>
                <a:cs typeface="Arial" panose="020B0604020202020204" pitchFamily="34" charset="0"/>
              </a:rPr>
              <a:t>When a building is undergoing a major addition or alteration</a:t>
            </a:r>
          </a:p>
        </p:txBody>
      </p:sp>
      <p:pic>
        <p:nvPicPr>
          <p:cNvPr id="3" name="Picture 2">
            <a:extLst>
              <a:ext uri="{FF2B5EF4-FFF2-40B4-BE49-F238E27FC236}">
                <a16:creationId xmlns:a16="http://schemas.microsoft.com/office/drawing/2014/main" id="{528780DF-3196-500F-58D3-9185949AE5C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2672673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1ADE3-7035-8CF1-8DC8-30D9EA5DE7C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708FDAE-8B5B-3BF9-19AA-07B223D9997A}"/>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schemeClr val="accent2"/>
                </a:solidFill>
                <a:effectLst/>
                <a:uLnTx/>
                <a:uFillTx/>
                <a:latin typeface="+mn-lt"/>
                <a:ea typeface="+mn-ea"/>
                <a:cs typeface="+mn-cs"/>
              </a:rPr>
              <a:t>Building Stock and Trends</a:t>
            </a:r>
          </a:p>
        </p:txBody>
      </p:sp>
      <p:sp>
        <p:nvSpPr>
          <p:cNvPr id="2" name="Content Placeholder 1">
            <a:extLst>
              <a:ext uri="{FF2B5EF4-FFF2-40B4-BE49-F238E27FC236}">
                <a16:creationId xmlns:a16="http://schemas.microsoft.com/office/drawing/2014/main" id="{05610C74-A475-2FE1-318A-56A90279F117}"/>
              </a:ext>
            </a:extLst>
          </p:cNvPr>
          <p:cNvSpPr>
            <a:spLocks noGrp="1"/>
          </p:cNvSpPr>
          <p:nvPr>
            <p:ph idx="1"/>
          </p:nvPr>
        </p:nvSpPr>
        <p:spPr>
          <a:xfrm>
            <a:off x="838199" y="2141537"/>
            <a:ext cx="6370123" cy="4351338"/>
          </a:xfrm>
        </p:spPr>
        <p:txBody>
          <a:bodyPr anchor="t">
            <a:normAutofit/>
          </a:bodyPr>
          <a:lstStyle/>
          <a:p>
            <a:pPr>
              <a:lnSpc>
                <a:spcPct val="90000"/>
              </a:lnSpc>
            </a:pPr>
            <a:r>
              <a:rPr lang="en-US" sz="2700"/>
              <a:t>Residential Project Data</a:t>
            </a:r>
          </a:p>
          <a:p>
            <a:pPr marL="457200" indent="-457200">
              <a:lnSpc>
                <a:spcPct val="90000"/>
              </a:lnSpc>
              <a:buFont typeface="Arial" panose="020B0604020202020204" pitchFamily="34" charset="0"/>
              <a:buChar char="•"/>
            </a:pPr>
            <a:r>
              <a:rPr lang="en-US" sz="2700" i="1">
                <a:solidFill>
                  <a:srgbClr val="0070C0"/>
                </a:solidFill>
              </a:rPr>
              <a:t>XX</a:t>
            </a:r>
            <a:r>
              <a:rPr lang="en-US" sz="2700" i="1"/>
              <a:t> </a:t>
            </a:r>
            <a:r>
              <a:rPr lang="en-US" sz="2700"/>
              <a:t>existing single family homes, duplexes and townhomes</a:t>
            </a:r>
          </a:p>
          <a:p>
            <a:pPr marL="457200" indent="-457200">
              <a:lnSpc>
                <a:spcPct val="90000"/>
              </a:lnSpc>
              <a:buFont typeface="Arial" panose="020B0604020202020204" pitchFamily="34" charset="0"/>
              <a:buChar char="•"/>
            </a:pPr>
            <a:r>
              <a:rPr lang="en-US" sz="2700" i="1">
                <a:solidFill>
                  <a:srgbClr val="0070C0"/>
                </a:solidFill>
              </a:rPr>
              <a:t>YY</a:t>
            </a:r>
            <a:r>
              <a:rPr lang="en-US" sz="2700" i="1"/>
              <a:t> </a:t>
            </a:r>
            <a:r>
              <a:rPr lang="en-US" sz="2700"/>
              <a:t>annual permits</a:t>
            </a:r>
          </a:p>
          <a:p>
            <a:pPr marL="457200" indent="-457200">
              <a:lnSpc>
                <a:spcPct val="90000"/>
              </a:lnSpc>
              <a:buFont typeface="Arial" panose="020B0604020202020204" pitchFamily="34" charset="0"/>
              <a:buChar char="•"/>
            </a:pPr>
            <a:r>
              <a:rPr lang="en-US" sz="2700">
                <a:solidFill>
                  <a:srgbClr val="0070C0"/>
                </a:solidFill>
              </a:rPr>
              <a:t>ZZ</a:t>
            </a:r>
            <a:r>
              <a:rPr lang="en-US" sz="2700"/>
              <a:t> annual additions and alterations that are related to ADU conversions</a:t>
            </a:r>
          </a:p>
          <a:p>
            <a:pPr marL="457200" indent="-457200">
              <a:lnSpc>
                <a:spcPct val="90000"/>
              </a:lnSpc>
              <a:buFont typeface="Arial" panose="020B0604020202020204" pitchFamily="34" charset="0"/>
              <a:buChar char="•"/>
            </a:pPr>
            <a:r>
              <a:rPr lang="en-US" sz="2700" i="1">
                <a:solidFill>
                  <a:srgbClr val="0070C0"/>
                </a:solidFill>
              </a:rPr>
              <a:t>AA </a:t>
            </a:r>
            <a:r>
              <a:rPr lang="en-US" sz="2700">
                <a:solidFill>
                  <a:schemeClr val="tx1"/>
                </a:solidFill>
              </a:rPr>
              <a:t>projects affected by proposed requirements</a:t>
            </a:r>
          </a:p>
        </p:txBody>
      </p:sp>
      <p:pic>
        <p:nvPicPr>
          <p:cNvPr id="5" name="Picture 4" descr="Multi-colored blocks">
            <a:extLst>
              <a:ext uri="{FF2B5EF4-FFF2-40B4-BE49-F238E27FC236}">
                <a16:creationId xmlns:a16="http://schemas.microsoft.com/office/drawing/2014/main" id="{78CD1B3A-6807-812E-CA5D-997AD00DBFFC}"/>
              </a:ext>
            </a:extLst>
          </p:cNvPr>
          <p:cNvPicPr>
            <a:picLocks noChangeAspect="1"/>
          </p:cNvPicPr>
          <p:nvPr/>
        </p:nvPicPr>
        <p:blipFill>
          <a:blip r:embed="rId3">
            <a:extLst>
              <a:ext uri="{28A0092B-C50C-407E-A947-70E740481C1C}">
                <a14:useLocalDpi xmlns:a14="http://schemas.microsoft.com/office/drawing/2010/main" val="0"/>
              </a:ext>
            </a:extLst>
          </a:blip>
          <a:srcRect l="18907" r="39530" b="-1"/>
          <a:stretch/>
        </p:blipFill>
        <p:spPr>
          <a:xfrm>
            <a:off x="7908758" y="10"/>
            <a:ext cx="4270248" cy="6857990"/>
          </a:xfrm>
          <a:prstGeom prst="rect">
            <a:avLst/>
          </a:prstGeom>
          <a:noFill/>
        </p:spPr>
      </p:pic>
    </p:spTree>
    <p:extLst>
      <p:ext uri="{BB962C8B-B14F-4D97-AF65-F5344CB8AC3E}">
        <p14:creationId xmlns:p14="http://schemas.microsoft.com/office/powerpoint/2010/main" val="2824539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6">
            <a:extLst>
              <a:ext uri="{FF2B5EF4-FFF2-40B4-BE49-F238E27FC236}">
                <a16:creationId xmlns:a16="http://schemas.microsoft.com/office/drawing/2014/main" id="{117B255C-9A5C-903E-C825-601B68088FEF}"/>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279491364"/>
              </p:ext>
            </p:extLst>
          </p:nvPr>
        </p:nvGraphicFramePr>
        <p:xfrm>
          <a:off x="406400" y="1498600"/>
          <a:ext cx="11125200" cy="36797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a:extLst>
              <a:ext uri="{FF2B5EF4-FFF2-40B4-BE49-F238E27FC236}">
                <a16:creationId xmlns:a16="http://schemas.microsoft.com/office/drawing/2014/main" id="{DA537719-F3FD-031C-CD34-9A1A505F8BA4}"/>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Lato" panose="020F0502020204030203" pitchFamily="34" charset="0"/>
                <a:ea typeface="Lato" panose="020F0502020204030203" pitchFamily="34" charset="0"/>
                <a:cs typeface="Lato" panose="020F0502020204030203" pitchFamily="34" charset="0"/>
              </a:rPr>
              <a:t>Policy </a:t>
            </a:r>
            <a:r>
              <a:rPr kumimoji="0" lang="en-US" sz="4000" b="0" i="0" u="none" strike="noStrike" kern="1200" cap="none" spc="0" normalizeH="0" baseline="0" noProof="0" dirty="0">
                <a:ln>
                  <a:noFill/>
                </a:ln>
                <a:solidFill>
                  <a:schemeClr val="accent2"/>
                </a:solidFill>
                <a:effectLst/>
                <a:uLnTx/>
                <a:uFillTx/>
                <a:latin typeface="Lato" panose="020F0502020204030203" pitchFamily="34" charset="0"/>
                <a:ea typeface="Lato" panose="020F0502020204030203" pitchFamily="34" charset="0"/>
                <a:cs typeface="Lato" panose="020F0502020204030203" pitchFamily="34" charset="0"/>
              </a:rPr>
              <a:t>Development</a:t>
            </a:r>
            <a:r>
              <a:rPr kumimoji="0" lang="en-US" sz="4400" b="0" i="0" u="none" strike="noStrike" kern="1200" cap="none" spc="0" normalizeH="0" baseline="0" noProof="0" dirty="0">
                <a:ln>
                  <a:noFill/>
                </a:ln>
                <a:solidFill>
                  <a:schemeClr val="accent2"/>
                </a:solidFill>
                <a:effectLst/>
                <a:uLnTx/>
                <a:uFillTx/>
                <a:latin typeface="Lato" panose="020F0502020204030203" pitchFamily="34" charset="0"/>
                <a:ea typeface="Lato" panose="020F0502020204030203" pitchFamily="34" charset="0"/>
                <a:cs typeface="Lato" panose="020F0502020204030203" pitchFamily="34" charset="0"/>
              </a:rPr>
              <a:t> Timeline</a:t>
            </a:r>
            <a:endParaRPr kumimoji="0" lang="en-US" sz="4400" b="0" i="0" u="none" strike="noStrike" kern="1200" cap="none" spc="0" normalizeH="0" baseline="0" noProof="0" dirty="0">
              <a:ln>
                <a:noFill/>
              </a:ln>
              <a:solidFill>
                <a:schemeClr val="accent2"/>
              </a:solidFill>
              <a:effectLst/>
              <a:uLnTx/>
              <a:uFillTx/>
              <a:latin typeface="+mn-lt"/>
              <a:ea typeface="+mn-ea"/>
              <a:cs typeface="+mn-cs"/>
            </a:endParaRPr>
          </a:p>
        </p:txBody>
      </p:sp>
    </p:spTree>
    <p:extLst>
      <p:ext uri="{BB962C8B-B14F-4D97-AF65-F5344CB8AC3E}">
        <p14:creationId xmlns:p14="http://schemas.microsoft.com/office/powerpoint/2010/main" val="2415769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A946B8-52C3-0CA9-BCB1-933052521464}"/>
              </a:ext>
            </a:extLst>
          </p:cNvPr>
          <p:cNvSpPr>
            <a:spLocks noGrp="1"/>
          </p:cNvSpPr>
          <p:nvPr>
            <p:ph type="title"/>
          </p:nvPr>
        </p:nvSpPr>
        <p:spPr/>
        <p:txBody>
          <a:bodyPr/>
          <a:lstStyle/>
          <a:p>
            <a:r>
              <a:rPr lang="en-US"/>
              <a:t>Proposed Policy Requirements</a:t>
            </a:r>
          </a:p>
        </p:txBody>
      </p:sp>
      <p:sp>
        <p:nvSpPr>
          <p:cNvPr id="8" name="Text Placeholder 7">
            <a:extLst>
              <a:ext uri="{FF2B5EF4-FFF2-40B4-BE49-F238E27FC236}">
                <a16:creationId xmlns:a16="http://schemas.microsoft.com/office/drawing/2014/main" id="{AE1F164B-7E15-6A41-623D-00C2A43F258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7143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A06C1D8-40A7-5E91-F477-51747D525522}"/>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Requirements at a Glance</a:t>
            </a:r>
          </a:p>
        </p:txBody>
      </p:sp>
      <p:graphicFrame>
        <p:nvGraphicFramePr>
          <p:cNvPr id="12" name="Content Placeholder 11">
            <a:extLst>
              <a:ext uri="{FF2B5EF4-FFF2-40B4-BE49-F238E27FC236}">
                <a16:creationId xmlns:a16="http://schemas.microsoft.com/office/drawing/2014/main" id="{1A92E706-A843-AAC4-B341-3F2B7AFC1182}"/>
              </a:ext>
            </a:extLst>
          </p:cNvPr>
          <p:cNvGraphicFramePr>
            <a:graphicFrameLocks noGrp="1"/>
          </p:cNvGraphicFramePr>
          <p:nvPr>
            <p:ph idx="1"/>
            <p:extLst>
              <p:ext uri="{D42A27DB-BD31-4B8C-83A1-F6EECF244321}">
                <p14:modId xmlns:p14="http://schemas.microsoft.com/office/powerpoint/2010/main" val="1397886276"/>
              </p:ext>
            </p:extLst>
          </p:nvPr>
        </p:nvGraphicFramePr>
        <p:xfrm>
          <a:off x="838201" y="2130905"/>
          <a:ext cx="10515600" cy="2844464"/>
        </p:xfrm>
        <a:graphic>
          <a:graphicData uri="http://schemas.openxmlformats.org/drawingml/2006/table">
            <a:tbl>
              <a:tblPr firstRow="1" bandRow="1">
                <a:tableStyleId>{21E4AEA4-8DFA-4A89-87EB-49C32662AFE0}</a:tableStyleId>
              </a:tblPr>
              <a:tblGrid>
                <a:gridCol w="2628900">
                  <a:extLst>
                    <a:ext uri="{9D8B030D-6E8A-4147-A177-3AD203B41FA5}">
                      <a16:colId xmlns:a16="http://schemas.microsoft.com/office/drawing/2014/main" val="1933470147"/>
                    </a:ext>
                  </a:extLst>
                </a:gridCol>
                <a:gridCol w="2628900">
                  <a:extLst>
                    <a:ext uri="{9D8B030D-6E8A-4147-A177-3AD203B41FA5}">
                      <a16:colId xmlns:a16="http://schemas.microsoft.com/office/drawing/2014/main" val="2029263826"/>
                    </a:ext>
                  </a:extLst>
                </a:gridCol>
                <a:gridCol w="2628900">
                  <a:extLst>
                    <a:ext uri="{9D8B030D-6E8A-4147-A177-3AD203B41FA5}">
                      <a16:colId xmlns:a16="http://schemas.microsoft.com/office/drawing/2014/main" val="1046894684"/>
                    </a:ext>
                  </a:extLst>
                </a:gridCol>
                <a:gridCol w="2628900">
                  <a:extLst>
                    <a:ext uri="{9D8B030D-6E8A-4147-A177-3AD203B41FA5}">
                      <a16:colId xmlns:a16="http://schemas.microsoft.com/office/drawing/2014/main" val="3854565349"/>
                    </a:ext>
                  </a:extLst>
                </a:gridCol>
              </a:tblGrid>
              <a:tr h="641792">
                <a:tc>
                  <a:txBody>
                    <a:bodyPr/>
                    <a:lstStyle/>
                    <a:p>
                      <a:pPr algn="ctr"/>
                      <a:r>
                        <a:rPr lang="en-US" sz="2000" dirty="0" err="1"/>
                        <a:t>FlexPath</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000" dirty="0"/>
                        <a:t>Electric</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Readiness</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t>Cool Roofs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D728A"/>
                    </a:solidFill>
                  </a:tcPr>
                </a:tc>
                <a:extLst>
                  <a:ext uri="{0D108BD9-81ED-4DB2-BD59-A6C34878D82A}">
                    <a16:rowId xmlns:a16="http://schemas.microsoft.com/office/drawing/2014/main" val="1038523714"/>
                  </a:ext>
                </a:extLst>
              </a:tr>
              <a:tr h="895683">
                <a:tc>
                  <a:txBody>
                    <a:bodyPr/>
                    <a:lstStyle/>
                    <a:p>
                      <a:pPr algn="ctr"/>
                      <a:r>
                        <a:rPr lang="en-US" sz="2000" b="1" dirty="0">
                          <a:solidFill>
                            <a:schemeClr val="bg1"/>
                          </a:solidFill>
                        </a:rPr>
                        <a:t>Substantial addition or alteration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sz="2000" b="1" dirty="0">
                          <a:solidFill>
                            <a:schemeClr val="bg1"/>
                          </a:solidFill>
                        </a:rPr>
                        <a:t>Alteration to kitchen, laundry area, utility room</a:t>
                      </a:r>
                      <a:endParaRPr lang="en-US"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sz="2000" b="1" dirty="0">
                          <a:solidFill>
                            <a:schemeClr val="bg1"/>
                          </a:solidFill>
                        </a:rPr>
                        <a:t>Electric panel upgrade</a:t>
                      </a:r>
                      <a:endParaRPr lang="en-US"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rPr>
                        <a:t>Re-roof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rPr>
                        <a:t>(50% or more)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256048368"/>
                  </a:ext>
                </a:extLst>
              </a:tr>
              <a:tr h="11968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t>Install measures from menu of options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t>Make home electric ready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t>Deploy load management and/or efficiency first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Install a cool roof</a:t>
                      </a:r>
                    </a:p>
                    <a:p>
                      <a:pPr algn="ctr"/>
                      <a:endParaRPr 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92983859"/>
                  </a:ext>
                </a:extLst>
              </a:tr>
            </a:tbl>
          </a:graphicData>
        </a:graphic>
      </p:graphicFrame>
    </p:spTree>
    <p:extLst>
      <p:ext uri="{BB962C8B-B14F-4D97-AF65-F5344CB8AC3E}">
        <p14:creationId xmlns:p14="http://schemas.microsoft.com/office/powerpoint/2010/main" val="320014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97E8078-A454-F71B-2F23-F9C8ED062F7B}"/>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chemeClr val="accent2"/>
                </a:solidFill>
                <a:effectLst/>
                <a:uLnTx/>
                <a:uFillTx/>
                <a:latin typeface="+mn-lt"/>
                <a:ea typeface="+mn-ea"/>
                <a:cs typeface="+mn-cs"/>
              </a:rPr>
              <a:t>Available Measures </a:t>
            </a:r>
            <a:r>
              <a:rPr kumimoji="0" lang="en-US" sz="2800" b="0" i="1" u="none" strike="noStrike" kern="1200" cap="none" spc="0" normalizeH="0" baseline="0" noProof="0">
                <a:ln>
                  <a:noFill/>
                </a:ln>
                <a:solidFill>
                  <a:srgbClr val="002060"/>
                </a:solidFill>
                <a:effectLst/>
                <a:uLnTx/>
                <a:uFillTx/>
                <a:latin typeface="+mn-lt"/>
                <a:ea typeface="+mn-ea"/>
                <a:cs typeface="+mn-cs"/>
              </a:rPr>
              <a:t>[edit as needed]</a:t>
            </a:r>
            <a:endParaRPr kumimoji="0" lang="en-US" sz="4400" b="0" i="1" u="none" strike="noStrike" kern="1200" cap="none" spc="0" normalizeH="0" baseline="0" noProof="0">
              <a:ln>
                <a:noFill/>
              </a:ln>
              <a:solidFill>
                <a:srgbClr val="002060"/>
              </a:solidFill>
              <a:effectLst/>
              <a:uLnTx/>
              <a:uFillTx/>
              <a:latin typeface="+mn-lt"/>
              <a:ea typeface="+mn-ea"/>
              <a:cs typeface="+mn-cs"/>
            </a:endParaRPr>
          </a:p>
        </p:txBody>
      </p:sp>
      <p:sp>
        <p:nvSpPr>
          <p:cNvPr id="2" name="Text Placeholder 1">
            <a:extLst>
              <a:ext uri="{FF2B5EF4-FFF2-40B4-BE49-F238E27FC236}">
                <a16:creationId xmlns:a16="http://schemas.microsoft.com/office/drawing/2014/main" id="{9E7D68FD-83C4-C8CF-73DF-DBA30D8E97A2}"/>
              </a:ext>
            </a:extLst>
          </p:cNvPr>
          <p:cNvSpPr>
            <a:spLocks noGrp="1"/>
          </p:cNvSpPr>
          <p:nvPr>
            <p:ph type="body" sz="quarter" idx="13"/>
          </p:nvPr>
        </p:nvSpPr>
        <p:spPr>
          <a:xfrm>
            <a:off x="838201" y="1963720"/>
            <a:ext cx="3426912" cy="2232416"/>
          </a:xfrm>
          <a:solidFill>
            <a:schemeClr val="accent2">
              <a:lumMod val="20000"/>
              <a:lumOff val="80000"/>
            </a:schemeClr>
          </a:solidFill>
        </p:spPr>
        <p:txBody>
          <a:bodyPr/>
          <a:lstStyle/>
          <a:p>
            <a:r>
              <a:rPr lang="en-US" sz="2400"/>
              <a:t>Heat Pump Appliances</a:t>
            </a:r>
          </a:p>
          <a:p>
            <a:pPr marL="457200" indent="-457200">
              <a:buFont typeface="Arial" panose="020B0604020202020204" pitchFamily="34" charset="0"/>
              <a:buChar char="›"/>
            </a:pPr>
            <a:endParaRPr lang="en-US" sz="2000" b="0"/>
          </a:p>
          <a:p>
            <a:pPr marL="457200" indent="-457200">
              <a:buFont typeface="Arial" panose="020B0604020202020204" pitchFamily="34" charset="0"/>
              <a:buChar char="›"/>
            </a:pPr>
            <a:r>
              <a:rPr lang="en-US" sz="2000" b="0"/>
              <a:t>Water Heater </a:t>
            </a:r>
          </a:p>
          <a:p>
            <a:pPr marL="457200" indent="-457200">
              <a:buFont typeface="Arial" panose="020B0604020202020204" pitchFamily="34" charset="0"/>
              <a:buChar char="›"/>
            </a:pPr>
            <a:r>
              <a:rPr lang="en-US" sz="2000" b="0"/>
              <a:t>Space Conditioning</a:t>
            </a:r>
          </a:p>
          <a:p>
            <a:pPr marL="457200" indent="-457200">
              <a:buFont typeface="Arial" panose="020B0604020202020204" pitchFamily="34" charset="0"/>
              <a:buChar char="›"/>
            </a:pPr>
            <a:r>
              <a:rPr lang="en-US" sz="2000" b="0"/>
              <a:t>Clothes Dryer</a:t>
            </a:r>
          </a:p>
          <a:p>
            <a:endParaRPr lang="en-US" sz="2800"/>
          </a:p>
        </p:txBody>
      </p:sp>
      <p:sp>
        <p:nvSpPr>
          <p:cNvPr id="3" name="Text Placeholder 2">
            <a:extLst>
              <a:ext uri="{FF2B5EF4-FFF2-40B4-BE49-F238E27FC236}">
                <a16:creationId xmlns:a16="http://schemas.microsoft.com/office/drawing/2014/main" id="{064D1EFA-B425-06DE-3333-64DF6933DAEF}"/>
              </a:ext>
            </a:extLst>
          </p:cNvPr>
          <p:cNvSpPr>
            <a:spLocks noGrp="1"/>
          </p:cNvSpPr>
          <p:nvPr>
            <p:ph type="body" sz="quarter" idx="14"/>
          </p:nvPr>
        </p:nvSpPr>
        <p:spPr>
          <a:xfrm>
            <a:off x="4422210" y="1963720"/>
            <a:ext cx="3426912" cy="2232416"/>
          </a:xfrm>
          <a:solidFill>
            <a:schemeClr val="accent4">
              <a:lumMod val="20000"/>
              <a:lumOff val="80000"/>
            </a:schemeClr>
          </a:solidFill>
        </p:spPr>
        <p:txBody>
          <a:bodyPr/>
          <a:lstStyle/>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002A3A"/>
                </a:solidFill>
                <a:effectLst/>
                <a:uLnTx/>
                <a:uFillTx/>
                <a:latin typeface="Arial"/>
                <a:ea typeface="+mn-ea"/>
                <a:cs typeface="+mn-cs"/>
              </a:rPr>
              <a:t>Roof Improvements</a:t>
            </a: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srgbClr val="002A3A"/>
              </a:solidFill>
              <a:effectLst/>
              <a:uLnTx/>
              <a:uFillTx/>
              <a:latin typeface="Arial"/>
              <a:ea typeface="+mn-ea"/>
              <a:cs typeface="+mn-cs"/>
            </a:endParaRP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2A3A"/>
                </a:solidFill>
                <a:effectLst/>
                <a:uLnTx/>
                <a:uFillTx/>
                <a:latin typeface="Arial"/>
                <a:ea typeface="+mn-ea"/>
                <a:cs typeface="+mn-cs"/>
              </a:rPr>
              <a:t>Cool Roof </a:t>
            </a: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2A3A"/>
                </a:solidFill>
                <a:effectLst/>
                <a:uLnTx/>
                <a:uFillTx/>
                <a:latin typeface="Arial"/>
                <a:ea typeface="+mn-ea"/>
                <a:cs typeface="+mn-cs"/>
              </a:rPr>
              <a:t>Radiant Barrier</a:t>
            </a:r>
          </a:p>
          <a:p>
            <a:endParaRPr lang="en-US" sz="2800"/>
          </a:p>
        </p:txBody>
      </p:sp>
      <p:sp>
        <p:nvSpPr>
          <p:cNvPr id="4" name="Text Placeholder 3">
            <a:extLst>
              <a:ext uri="{FF2B5EF4-FFF2-40B4-BE49-F238E27FC236}">
                <a16:creationId xmlns:a16="http://schemas.microsoft.com/office/drawing/2014/main" id="{0D0B76BB-BB11-F301-B2B4-4F94E417C3BA}"/>
              </a:ext>
            </a:extLst>
          </p:cNvPr>
          <p:cNvSpPr>
            <a:spLocks noGrp="1"/>
          </p:cNvSpPr>
          <p:nvPr>
            <p:ph type="body" sz="quarter" idx="15"/>
          </p:nvPr>
        </p:nvSpPr>
        <p:spPr>
          <a:xfrm>
            <a:off x="8001522" y="1963720"/>
            <a:ext cx="3426912" cy="2232416"/>
          </a:xfrm>
          <a:solidFill>
            <a:schemeClr val="tx2">
              <a:lumMod val="20000"/>
              <a:lumOff val="80000"/>
            </a:schemeClr>
          </a:solidFill>
        </p:spPr>
        <p:txBody>
          <a:bodyPr/>
          <a:lstStyle/>
          <a:p>
            <a:r>
              <a:rPr lang="en-US" sz="2400"/>
              <a:t>Other Electrification</a:t>
            </a:r>
          </a:p>
          <a:p>
            <a:pPr marL="457200" indent="-457200">
              <a:buFont typeface="Arial" panose="020B0604020202020204" pitchFamily="34" charset="0"/>
              <a:buChar char="›"/>
            </a:pPr>
            <a:endParaRPr lang="en-US" sz="2000" b="0"/>
          </a:p>
          <a:p>
            <a:pPr marL="457200" indent="-457200">
              <a:buFont typeface="Arial" panose="020B0604020202020204" pitchFamily="34" charset="0"/>
              <a:buChar char="›"/>
            </a:pPr>
            <a:r>
              <a:rPr lang="en-US" sz="2000" b="0"/>
              <a:t>Induction Cooktop</a:t>
            </a:r>
          </a:p>
          <a:p>
            <a:pPr marL="457200" indent="-457200">
              <a:buFont typeface="Arial" panose="020B0604020202020204" pitchFamily="34" charset="0"/>
              <a:buChar char="›"/>
            </a:pPr>
            <a:r>
              <a:rPr lang="en-US" sz="2000" b="0"/>
              <a:t>All-electric Home</a:t>
            </a:r>
          </a:p>
        </p:txBody>
      </p:sp>
      <p:sp>
        <p:nvSpPr>
          <p:cNvPr id="5" name="Text Placeholder 4">
            <a:extLst>
              <a:ext uri="{FF2B5EF4-FFF2-40B4-BE49-F238E27FC236}">
                <a16:creationId xmlns:a16="http://schemas.microsoft.com/office/drawing/2014/main" id="{2EAD5D5E-6FDB-7080-11A5-EDCCE4B5370B}"/>
              </a:ext>
            </a:extLst>
          </p:cNvPr>
          <p:cNvSpPr>
            <a:spLocks noGrp="1"/>
          </p:cNvSpPr>
          <p:nvPr>
            <p:ph type="body" sz="quarter" idx="16"/>
          </p:nvPr>
        </p:nvSpPr>
        <p:spPr>
          <a:xfrm>
            <a:off x="838200" y="4357061"/>
            <a:ext cx="3426912" cy="2232416"/>
          </a:xfrm>
          <a:solidFill>
            <a:schemeClr val="accent3">
              <a:lumMod val="20000"/>
              <a:lumOff val="80000"/>
            </a:schemeClr>
          </a:solidFill>
        </p:spPr>
        <p:txBody>
          <a:bodyPr/>
          <a:lstStyle/>
          <a:p>
            <a:r>
              <a:rPr lang="en-US" sz="2400"/>
              <a:t>Envelope Improvements </a:t>
            </a: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srgbClr val="002A3A"/>
              </a:solidFill>
              <a:effectLst/>
              <a:uLnTx/>
              <a:uFillTx/>
              <a:latin typeface="Arial"/>
              <a:ea typeface="+mn-ea"/>
              <a:cs typeface="+mn-cs"/>
            </a:endParaRP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2A3A"/>
                </a:solidFill>
                <a:effectLst/>
                <a:uLnTx/>
                <a:uFillTx/>
                <a:latin typeface="Arial"/>
                <a:ea typeface="+mn-ea"/>
                <a:cs typeface="+mn-cs"/>
              </a:rPr>
              <a:t>Air Sealing </a:t>
            </a: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2000" b="0">
                <a:solidFill>
                  <a:srgbClr val="002A3A"/>
                </a:solidFill>
                <a:latin typeface="Arial"/>
              </a:rPr>
              <a:t>Attic Insulation</a:t>
            </a: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2000" b="0">
                <a:solidFill>
                  <a:srgbClr val="002A3A"/>
                </a:solidFill>
                <a:latin typeface="Arial"/>
              </a:rPr>
              <a:t>Wall Insulation </a:t>
            </a: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2A3A"/>
                </a:solidFill>
                <a:effectLst/>
                <a:uLnTx/>
                <a:uFillTx/>
                <a:latin typeface="Arial"/>
                <a:ea typeface="+mn-ea"/>
                <a:cs typeface="+mn-cs"/>
              </a:rPr>
              <a:t>Windows</a:t>
            </a: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2000" b="0">
                <a:solidFill>
                  <a:srgbClr val="002A3A"/>
                </a:solidFill>
                <a:latin typeface="Arial"/>
              </a:rPr>
              <a:t>Raised Floor Insulation</a:t>
            </a:r>
            <a:endParaRPr kumimoji="0" lang="en-US" sz="2000" b="0" i="0" u="none" strike="noStrike" kern="1200" cap="none" spc="0" normalizeH="0" baseline="0" noProof="0">
              <a:ln>
                <a:noFill/>
              </a:ln>
              <a:solidFill>
                <a:srgbClr val="002A3A"/>
              </a:solidFill>
              <a:effectLst/>
              <a:uLnTx/>
              <a:uFillTx/>
              <a:latin typeface="Arial"/>
              <a:ea typeface="+mn-ea"/>
              <a:cs typeface="+mn-cs"/>
            </a:endParaRPr>
          </a:p>
          <a:p>
            <a:endParaRPr lang="en-US" sz="2800"/>
          </a:p>
        </p:txBody>
      </p:sp>
      <p:sp>
        <p:nvSpPr>
          <p:cNvPr id="6" name="Text Placeholder 5">
            <a:extLst>
              <a:ext uri="{FF2B5EF4-FFF2-40B4-BE49-F238E27FC236}">
                <a16:creationId xmlns:a16="http://schemas.microsoft.com/office/drawing/2014/main" id="{06A5666D-FA04-BFB5-3B0E-B39D4FF45259}"/>
              </a:ext>
            </a:extLst>
          </p:cNvPr>
          <p:cNvSpPr>
            <a:spLocks noGrp="1"/>
          </p:cNvSpPr>
          <p:nvPr>
            <p:ph type="body" sz="quarter" idx="17"/>
          </p:nvPr>
        </p:nvSpPr>
        <p:spPr>
          <a:xfrm>
            <a:off x="4422209" y="4345029"/>
            <a:ext cx="3426912" cy="2232416"/>
          </a:xfrm>
          <a:solidFill>
            <a:schemeClr val="tx2">
              <a:lumMod val="20000"/>
              <a:lumOff val="80000"/>
            </a:schemeClr>
          </a:solidFill>
        </p:spPr>
        <p:txBody>
          <a:bodyPr/>
          <a:lstStyle/>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002A3A"/>
                </a:solidFill>
                <a:effectLst/>
                <a:uLnTx/>
                <a:uFillTx/>
                <a:latin typeface="Arial"/>
                <a:ea typeface="+mn-ea"/>
                <a:cs typeface="+mn-cs"/>
              </a:rPr>
              <a:t>Duct Improvements </a:t>
            </a: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srgbClr val="002A3A"/>
              </a:solidFill>
              <a:effectLst/>
              <a:uLnTx/>
              <a:uFillTx/>
              <a:latin typeface="Arial"/>
              <a:ea typeface="+mn-ea"/>
              <a:cs typeface="+mn-cs"/>
            </a:endParaRP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2A3A"/>
                </a:solidFill>
                <a:effectLst/>
                <a:uLnTx/>
                <a:uFillTx/>
                <a:latin typeface="Arial"/>
                <a:ea typeface="+mn-ea"/>
                <a:cs typeface="+mn-cs"/>
              </a:rPr>
              <a:t>Duct Sealing</a:t>
            </a: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2A3A"/>
                </a:solidFill>
                <a:effectLst/>
                <a:uLnTx/>
                <a:uFillTx/>
                <a:latin typeface="Arial"/>
                <a:ea typeface="+mn-ea"/>
                <a:cs typeface="+mn-cs"/>
              </a:rPr>
              <a:t>New Ducts + Insulation + sealing</a:t>
            </a:r>
          </a:p>
        </p:txBody>
      </p:sp>
      <p:sp>
        <p:nvSpPr>
          <p:cNvPr id="7" name="Text Placeholder 6">
            <a:extLst>
              <a:ext uri="{FF2B5EF4-FFF2-40B4-BE49-F238E27FC236}">
                <a16:creationId xmlns:a16="http://schemas.microsoft.com/office/drawing/2014/main" id="{59C81C52-4E74-4EB6-8E2D-495F362F37C2}"/>
              </a:ext>
            </a:extLst>
          </p:cNvPr>
          <p:cNvSpPr>
            <a:spLocks noGrp="1"/>
          </p:cNvSpPr>
          <p:nvPr>
            <p:ph type="body" sz="quarter" idx="18"/>
          </p:nvPr>
        </p:nvSpPr>
        <p:spPr>
          <a:xfrm>
            <a:off x="8001521" y="4345029"/>
            <a:ext cx="3426912" cy="2232416"/>
          </a:xfrm>
          <a:solidFill>
            <a:schemeClr val="accent1">
              <a:lumMod val="10000"/>
              <a:lumOff val="90000"/>
            </a:schemeClr>
          </a:solidFill>
        </p:spPr>
        <p:txBody>
          <a:bodyPr/>
          <a:lstStyle/>
          <a:p>
            <a:r>
              <a:rPr lang="en-US" sz="2400" dirty="0"/>
              <a:t>Other Efficiency</a:t>
            </a: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2A3A"/>
              </a:solidFill>
              <a:effectLst/>
              <a:uLnTx/>
              <a:uFillTx/>
              <a:latin typeface="Arial"/>
              <a:ea typeface="+mn-ea"/>
              <a:cs typeface="+mn-cs"/>
            </a:endParaRP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2A3A"/>
                </a:solidFill>
                <a:effectLst/>
                <a:uLnTx/>
                <a:uFillTx/>
                <a:latin typeface="Arial"/>
                <a:ea typeface="+mn-ea"/>
                <a:cs typeface="+mn-cs"/>
              </a:rPr>
              <a:t>Solar PV </a:t>
            </a: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2A3A"/>
                </a:solidFill>
                <a:effectLst/>
                <a:uLnTx/>
                <a:uFillTx/>
                <a:latin typeface="Arial"/>
                <a:ea typeface="+mn-ea"/>
                <a:cs typeface="+mn-cs"/>
              </a:rPr>
              <a:t>Electric Readiness</a:t>
            </a: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2000" b="0" dirty="0">
                <a:solidFill>
                  <a:srgbClr val="002A3A"/>
                </a:solidFill>
                <a:latin typeface="Arial"/>
              </a:rPr>
              <a:t>Lighting </a:t>
            </a:r>
          </a:p>
          <a:p>
            <a:pPr marL="457200" marR="0" lvl="0" indent="-4572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2A3A"/>
                </a:solidFill>
                <a:effectLst/>
                <a:uLnTx/>
                <a:uFillTx/>
                <a:latin typeface="Arial"/>
                <a:ea typeface="+mn-ea"/>
                <a:cs typeface="+mn-cs"/>
              </a:rPr>
              <a:t>Water Heating Package</a:t>
            </a:r>
          </a:p>
          <a:p>
            <a:endParaRPr lang="en-US" sz="2800" dirty="0"/>
          </a:p>
        </p:txBody>
      </p:sp>
    </p:spTree>
    <p:extLst>
      <p:ext uri="{BB962C8B-B14F-4D97-AF65-F5344CB8AC3E}">
        <p14:creationId xmlns:p14="http://schemas.microsoft.com/office/powerpoint/2010/main" val="2077507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CDC7F33B-267C-0CE6-F3C4-995A3DD5BAC8}"/>
              </a:ext>
            </a:extLst>
          </p:cNvPr>
          <p:cNvGraphicFramePr>
            <a:graphicFrameLocks noGrp="1"/>
          </p:cNvGraphicFramePr>
          <p:nvPr>
            <p:ph idx="1"/>
            <p:extLst>
              <p:ext uri="{D42A27DB-BD31-4B8C-83A1-F6EECF244321}">
                <p14:modId xmlns:p14="http://schemas.microsoft.com/office/powerpoint/2010/main" val="3908935289"/>
              </p:ext>
            </p:extLst>
          </p:nvPr>
        </p:nvGraphicFramePr>
        <p:xfrm>
          <a:off x="838201" y="1626920"/>
          <a:ext cx="10347960" cy="4956760"/>
        </p:xfrm>
        <a:graphic>
          <a:graphicData uri="http://schemas.openxmlformats.org/drawingml/2006/table">
            <a:tbl>
              <a:tblPr firstRow="1" bandRow="1">
                <a:tableStyleId>{9DCAF9ED-07DC-4A11-8D7F-57B35C25682E}</a:tableStyleId>
              </a:tblPr>
              <a:tblGrid>
                <a:gridCol w="1722713">
                  <a:extLst>
                    <a:ext uri="{9D8B030D-6E8A-4147-A177-3AD203B41FA5}">
                      <a16:colId xmlns:a16="http://schemas.microsoft.com/office/drawing/2014/main" val="32369957"/>
                    </a:ext>
                  </a:extLst>
                </a:gridCol>
                <a:gridCol w="3891442">
                  <a:extLst>
                    <a:ext uri="{9D8B030D-6E8A-4147-A177-3AD203B41FA5}">
                      <a16:colId xmlns:a16="http://schemas.microsoft.com/office/drawing/2014/main" val="2485174111"/>
                    </a:ext>
                  </a:extLst>
                </a:gridCol>
                <a:gridCol w="4733805">
                  <a:extLst>
                    <a:ext uri="{9D8B030D-6E8A-4147-A177-3AD203B41FA5}">
                      <a16:colId xmlns:a16="http://schemas.microsoft.com/office/drawing/2014/main" val="1175184086"/>
                    </a:ext>
                  </a:extLst>
                </a:gridCol>
              </a:tblGrid>
              <a:tr h="320732">
                <a:tc>
                  <a:txBody>
                    <a:bodyPr/>
                    <a:lstStyle/>
                    <a:p>
                      <a:r>
                        <a:rPr lang="en-US" sz="1400"/>
                        <a:t>Category</a:t>
                      </a:r>
                    </a:p>
                  </a:txBody>
                  <a:tcPr/>
                </a:tc>
                <a:tc>
                  <a:txBody>
                    <a:bodyPr/>
                    <a:lstStyle/>
                    <a:p>
                      <a:r>
                        <a:rPr lang="en-US" sz="1400"/>
                        <a:t>Examples</a:t>
                      </a:r>
                    </a:p>
                  </a:txBody>
                  <a:tcPr/>
                </a:tc>
                <a:tc>
                  <a:txBody>
                    <a:bodyPr/>
                    <a:lstStyle/>
                    <a:p>
                      <a:r>
                        <a:rPr lang="en-US" sz="1400"/>
                        <a:t>Benefits</a:t>
                      </a:r>
                    </a:p>
                  </a:txBody>
                  <a:tcPr/>
                </a:tc>
                <a:extLst>
                  <a:ext uri="{0D108BD9-81ED-4DB2-BD59-A6C34878D82A}">
                    <a16:rowId xmlns:a16="http://schemas.microsoft.com/office/drawing/2014/main" val="407030187"/>
                  </a:ext>
                </a:extLst>
              </a:tr>
              <a:tr h="1020509">
                <a:tc>
                  <a:txBody>
                    <a:bodyPr/>
                    <a:lstStyle/>
                    <a:p>
                      <a:r>
                        <a:rPr lang="en-US" sz="1400"/>
                        <a:t>Efficiency Measures</a:t>
                      </a:r>
                    </a:p>
                  </a:txBody>
                  <a:tcPr anchor="ctr"/>
                </a:tc>
                <a:tc>
                  <a:txBody>
                    <a:bodyPr/>
                    <a:lstStyle/>
                    <a:p>
                      <a:pPr marL="285750" indent="-285750">
                        <a:buFont typeface="Arial" panose="020B0604020202020204" pitchFamily="34" charset="0"/>
                        <a:buChar char="•"/>
                      </a:pPr>
                      <a:r>
                        <a:rPr lang="en-US" sz="1400"/>
                        <a:t>Windows</a:t>
                      </a:r>
                    </a:p>
                    <a:p>
                      <a:pPr marL="285750" indent="-285750">
                        <a:buFont typeface="Arial" panose="020B0604020202020204" pitchFamily="34" charset="0"/>
                        <a:buChar char="•"/>
                      </a:pPr>
                      <a:r>
                        <a:rPr lang="en-US" sz="1400"/>
                        <a:t>Insulation</a:t>
                      </a:r>
                    </a:p>
                    <a:p>
                      <a:pPr marL="285750" indent="-285750">
                        <a:buFont typeface="Arial" panose="020B0604020202020204" pitchFamily="34" charset="0"/>
                        <a:buChar char="•"/>
                      </a:pPr>
                      <a:r>
                        <a:rPr lang="en-US" sz="1400"/>
                        <a:t>Air sealing</a:t>
                      </a:r>
                    </a:p>
                    <a:p>
                      <a:pPr marL="285750" indent="-285750">
                        <a:buFont typeface="Arial" panose="020B0604020202020204" pitchFamily="34" charset="0"/>
                        <a:buChar char="•"/>
                      </a:pPr>
                      <a:r>
                        <a:rPr lang="en-US" sz="1400"/>
                        <a:t>Duct sealing</a:t>
                      </a:r>
                    </a:p>
                  </a:txBody>
                  <a:tcPr anchor="ctr"/>
                </a:tc>
                <a:tc>
                  <a:txBody>
                    <a:bodyPr/>
                    <a:lstStyle/>
                    <a:p>
                      <a:pPr marL="285750" indent="-285750">
                        <a:buFont typeface="Arial" panose="020B0604020202020204" pitchFamily="34" charset="0"/>
                        <a:buChar char="•"/>
                      </a:pPr>
                      <a:r>
                        <a:rPr lang="en-US" sz="1400"/>
                        <a:t>Increased comfort</a:t>
                      </a:r>
                    </a:p>
                    <a:p>
                      <a:pPr marL="285750" indent="-285750">
                        <a:buFont typeface="Arial" panose="020B0604020202020204" pitchFamily="34" charset="0"/>
                        <a:buChar char="•"/>
                      </a:pPr>
                      <a:r>
                        <a:rPr lang="en-US" sz="1400"/>
                        <a:t>More consistent temperature</a:t>
                      </a:r>
                    </a:p>
                    <a:p>
                      <a:pPr marL="285750" indent="-285750">
                        <a:buFont typeface="Arial" panose="020B0604020202020204" pitchFamily="34" charset="0"/>
                        <a:buChar char="•"/>
                      </a:pPr>
                      <a:r>
                        <a:rPr lang="en-US" sz="1400"/>
                        <a:t>Reduced noise</a:t>
                      </a:r>
                    </a:p>
                    <a:p>
                      <a:pPr marL="285750" indent="-285750">
                        <a:buFont typeface="Arial" panose="020B0604020202020204" pitchFamily="34" charset="0"/>
                        <a:buChar char="•"/>
                      </a:pPr>
                      <a:r>
                        <a:rPr lang="en-US" sz="1400"/>
                        <a:t>Fewer pests</a:t>
                      </a:r>
                    </a:p>
                  </a:txBody>
                  <a:tcPr anchor="ctr"/>
                </a:tc>
                <a:extLst>
                  <a:ext uri="{0D108BD9-81ED-4DB2-BD59-A6C34878D82A}">
                    <a16:rowId xmlns:a16="http://schemas.microsoft.com/office/drawing/2014/main" val="1894834714"/>
                  </a:ext>
                </a:extLst>
              </a:tr>
              <a:tr h="1253769">
                <a:tc>
                  <a:txBody>
                    <a:bodyPr/>
                    <a:lstStyle/>
                    <a:p>
                      <a:r>
                        <a:rPr lang="en-US" sz="1400"/>
                        <a:t>Electrification Measures</a:t>
                      </a:r>
                    </a:p>
                  </a:txBody>
                  <a:tcPr anchor="ctr"/>
                </a:tc>
                <a:tc>
                  <a:txBody>
                    <a:bodyPr/>
                    <a:lstStyle/>
                    <a:p>
                      <a:pPr marL="285750" indent="-285750">
                        <a:buFont typeface="Arial" panose="020B0604020202020204" pitchFamily="34" charset="0"/>
                        <a:buChar char="•"/>
                      </a:pPr>
                      <a:r>
                        <a:rPr lang="en-US" sz="1400"/>
                        <a:t>Heat pump water heater</a:t>
                      </a:r>
                    </a:p>
                    <a:p>
                      <a:pPr marL="285750" indent="-285750">
                        <a:buFont typeface="Arial" panose="020B0604020202020204" pitchFamily="34" charset="0"/>
                        <a:buChar char="•"/>
                      </a:pPr>
                      <a:r>
                        <a:rPr lang="en-US" sz="1400"/>
                        <a:t>Heat pump space conditioner</a:t>
                      </a:r>
                    </a:p>
                    <a:p>
                      <a:pPr marL="285750" indent="-285750">
                        <a:buFont typeface="Arial" panose="020B0604020202020204" pitchFamily="34" charset="0"/>
                        <a:buChar char="•"/>
                      </a:pPr>
                      <a:r>
                        <a:rPr lang="en-US" sz="1400"/>
                        <a:t>Induction cooktop</a:t>
                      </a:r>
                    </a:p>
                    <a:p>
                      <a:pPr marL="285750" indent="-285750">
                        <a:buFont typeface="Arial" panose="020B0604020202020204" pitchFamily="34" charset="0"/>
                        <a:buChar char="•"/>
                      </a:pPr>
                      <a:r>
                        <a:rPr lang="en-US" sz="1400"/>
                        <a:t>Heat pump clothes dryer</a:t>
                      </a:r>
                    </a:p>
                  </a:txBody>
                  <a:tcPr anchor="ctr"/>
                </a:tc>
                <a:tc>
                  <a:txBody>
                    <a:bodyPr/>
                    <a:lstStyle/>
                    <a:p>
                      <a:pPr marL="285750" indent="-285750">
                        <a:buFont typeface="Arial" panose="020B0604020202020204" pitchFamily="34" charset="0"/>
                        <a:buChar char="•"/>
                      </a:pPr>
                      <a:r>
                        <a:rPr lang="en-US" sz="1400"/>
                        <a:t>Decreased indoor air pollution</a:t>
                      </a:r>
                    </a:p>
                    <a:p>
                      <a:pPr marL="285750" indent="-285750">
                        <a:buFont typeface="Arial" panose="020B0604020202020204" pitchFamily="34" charset="0"/>
                        <a:buChar char="•"/>
                      </a:pPr>
                      <a:r>
                        <a:rPr lang="en-US" sz="1400"/>
                        <a:t>Reduced asthma risk</a:t>
                      </a:r>
                    </a:p>
                    <a:p>
                      <a:pPr marL="285750" indent="-285750">
                        <a:buFont typeface="Arial" panose="020B0604020202020204" pitchFamily="34" charset="0"/>
                        <a:buChar char="•"/>
                      </a:pPr>
                      <a:r>
                        <a:rPr lang="en-US" sz="1400"/>
                        <a:t>Reduced carbon monoxide risk</a:t>
                      </a:r>
                    </a:p>
                    <a:p>
                      <a:pPr marL="285750" indent="-285750">
                        <a:buFont typeface="Arial" panose="020B0604020202020204" pitchFamily="34" charset="0"/>
                        <a:buChar char="•"/>
                      </a:pPr>
                      <a:r>
                        <a:rPr lang="en-US" sz="1400"/>
                        <a:t>Reduce accidental fire risk</a:t>
                      </a:r>
                    </a:p>
                    <a:p>
                      <a:pPr marL="285750" indent="-285750">
                        <a:buFont typeface="Arial" panose="020B0604020202020204" pitchFamily="34" charset="0"/>
                        <a:buChar char="•"/>
                      </a:pPr>
                      <a:r>
                        <a:rPr lang="en-US" sz="1400"/>
                        <a:t>Heating and cooling capability</a:t>
                      </a:r>
                    </a:p>
                  </a:txBody>
                  <a:tcPr anchor="ctr"/>
                </a:tc>
                <a:extLst>
                  <a:ext uri="{0D108BD9-81ED-4DB2-BD59-A6C34878D82A}">
                    <a16:rowId xmlns:a16="http://schemas.microsoft.com/office/drawing/2014/main" val="1616203018"/>
                  </a:ext>
                </a:extLst>
              </a:tr>
              <a:tr h="787250">
                <a:tc>
                  <a:txBody>
                    <a:bodyPr/>
                    <a:lstStyle/>
                    <a:p>
                      <a:r>
                        <a:rPr lang="en-US" sz="1400"/>
                        <a:t>Solar PV</a:t>
                      </a:r>
                    </a:p>
                  </a:txBody>
                  <a:tcPr anchor="ctr"/>
                </a:tc>
                <a:tc>
                  <a:txBody>
                    <a:bodyPr/>
                    <a:lstStyle/>
                    <a:p>
                      <a:pPr marL="285750" indent="-285750">
                        <a:buFont typeface="Arial" panose="020B0604020202020204" pitchFamily="34" charset="0"/>
                        <a:buChar char="•"/>
                      </a:pPr>
                      <a:r>
                        <a:rPr lang="en-US" sz="1400"/>
                        <a:t>Solar PV panels</a:t>
                      </a:r>
                    </a:p>
                  </a:txBody>
                  <a:tcPr anchor="ctr"/>
                </a:tc>
                <a:tc>
                  <a:txBody>
                    <a:bodyPr/>
                    <a:lstStyle/>
                    <a:p>
                      <a:pPr marL="285750" indent="-285750">
                        <a:buFont typeface="Arial" panose="020B0604020202020204" pitchFamily="34" charset="0"/>
                        <a:buChar char="•"/>
                      </a:pPr>
                      <a:r>
                        <a:rPr lang="en-US" sz="1400"/>
                        <a:t>Energy security/reliability</a:t>
                      </a:r>
                    </a:p>
                    <a:p>
                      <a:pPr marL="285750" indent="-285750">
                        <a:buFont typeface="Arial" panose="020B0604020202020204" pitchFamily="34" charset="0"/>
                        <a:buChar char="•"/>
                      </a:pPr>
                      <a:r>
                        <a:rPr lang="en-US" sz="1400"/>
                        <a:t>Quiet and unobtrusive</a:t>
                      </a:r>
                    </a:p>
                    <a:p>
                      <a:pPr marL="285750" indent="-285750">
                        <a:buFont typeface="Arial" panose="020B0604020202020204" pitchFamily="34" charset="0"/>
                        <a:buChar char="•"/>
                      </a:pPr>
                      <a:r>
                        <a:rPr lang="en-US" sz="1400"/>
                        <a:t>Little maintenance required</a:t>
                      </a:r>
                    </a:p>
                  </a:txBody>
                  <a:tcPr anchor="ctr"/>
                </a:tc>
                <a:extLst>
                  <a:ext uri="{0D108BD9-81ED-4DB2-BD59-A6C34878D82A}">
                    <a16:rowId xmlns:a16="http://schemas.microsoft.com/office/drawing/2014/main" val="684320094"/>
                  </a:ext>
                </a:extLst>
              </a:tr>
              <a:tr h="787250">
                <a:tc>
                  <a:txBody>
                    <a:bodyPr/>
                    <a:lstStyle/>
                    <a:p>
                      <a:r>
                        <a:rPr lang="en-US" sz="1400"/>
                        <a:t>Electric Readiness</a:t>
                      </a:r>
                    </a:p>
                  </a:txBody>
                  <a:tcPr anchor="ctr"/>
                </a:tc>
                <a:tc>
                  <a:txBody>
                    <a:bodyPr/>
                    <a:lstStyle/>
                    <a:p>
                      <a:pPr marL="285750" indent="-285750">
                        <a:buFont typeface="Arial" panose="020B0604020202020204" pitchFamily="34" charset="0"/>
                        <a:buChar char="•"/>
                      </a:pPr>
                      <a:r>
                        <a:rPr lang="en-US" sz="1400"/>
                        <a:t>Prewiring</a:t>
                      </a:r>
                    </a:p>
                  </a:txBody>
                  <a:tcPr anchor="ctr"/>
                </a:tc>
                <a:tc>
                  <a:txBody>
                    <a:bodyPr/>
                    <a:lstStyle/>
                    <a:p>
                      <a:pPr marL="285750" indent="-285750">
                        <a:buFont typeface="Arial" panose="020B0604020202020204" pitchFamily="34" charset="0"/>
                        <a:buChar char="•"/>
                      </a:pPr>
                      <a:r>
                        <a:rPr lang="en-US" sz="1400"/>
                        <a:t>CA Air Resources Board readiness</a:t>
                      </a:r>
                    </a:p>
                    <a:p>
                      <a:pPr marL="285750" indent="-285750">
                        <a:buFont typeface="Arial" panose="020B0604020202020204" pitchFamily="34" charset="0"/>
                        <a:buChar char="•"/>
                      </a:pPr>
                      <a:r>
                        <a:rPr lang="en-US" sz="1400"/>
                        <a:t>Reduce cost and time of future work needed by completing at a convenient time</a:t>
                      </a:r>
                    </a:p>
                  </a:txBody>
                  <a:tcPr anchor="ctr"/>
                </a:tc>
                <a:extLst>
                  <a:ext uri="{0D108BD9-81ED-4DB2-BD59-A6C34878D82A}">
                    <a16:rowId xmlns:a16="http://schemas.microsoft.com/office/drawing/2014/main" val="3252258246"/>
                  </a:ext>
                </a:extLst>
              </a:tr>
              <a:tr h="787250">
                <a:tc>
                  <a:txBody>
                    <a:bodyPr/>
                    <a:lstStyle/>
                    <a:p>
                      <a:r>
                        <a:rPr lang="en-US" sz="1400"/>
                        <a:t>Cool roof</a:t>
                      </a:r>
                    </a:p>
                  </a:txBody>
                  <a:tcPr anchor="ctr"/>
                </a:tc>
                <a:tc>
                  <a:txBody>
                    <a:bodyPr/>
                    <a:lstStyle/>
                    <a:p>
                      <a:pPr marL="285750" indent="-285750">
                        <a:buFont typeface="Arial" panose="020B0604020202020204" pitchFamily="34" charset="0"/>
                        <a:buChar char="•"/>
                      </a:pPr>
                      <a:r>
                        <a:rPr lang="en-US" sz="1400"/>
                        <a:t>Highly reflective/light-colored materials</a:t>
                      </a:r>
                    </a:p>
                  </a:txBody>
                  <a:tcPr anchor="ctr"/>
                </a:tc>
                <a:tc>
                  <a:txBody>
                    <a:bodyPr/>
                    <a:lstStyle/>
                    <a:p>
                      <a:pPr marL="285750" indent="-285750">
                        <a:buFont typeface="Arial" panose="020B0604020202020204" pitchFamily="34" charset="0"/>
                        <a:buChar char="•"/>
                      </a:pPr>
                      <a:r>
                        <a:rPr lang="en-US" sz="1400"/>
                        <a:t>Cooler indoor temperature</a:t>
                      </a:r>
                    </a:p>
                    <a:p>
                      <a:pPr marL="285750" indent="-285750">
                        <a:buFont typeface="Arial" panose="020B0604020202020204" pitchFamily="34" charset="0"/>
                        <a:buChar char="•"/>
                      </a:pPr>
                      <a:r>
                        <a:rPr lang="en-US" sz="1400"/>
                        <a:t>Decreased urban heat island effect</a:t>
                      </a:r>
                    </a:p>
                    <a:p>
                      <a:pPr marL="285750" indent="-285750">
                        <a:buFont typeface="Arial" panose="020B0604020202020204" pitchFamily="34" charset="0"/>
                        <a:buChar char="•"/>
                      </a:pPr>
                      <a:r>
                        <a:rPr lang="en-US" sz="1400"/>
                        <a:t>Extended roof lifetime</a:t>
                      </a:r>
                    </a:p>
                  </a:txBody>
                  <a:tcPr anchor="ctr"/>
                </a:tc>
                <a:extLst>
                  <a:ext uri="{0D108BD9-81ED-4DB2-BD59-A6C34878D82A}">
                    <a16:rowId xmlns:a16="http://schemas.microsoft.com/office/drawing/2014/main" val="1672952404"/>
                  </a:ext>
                </a:extLst>
              </a:tr>
            </a:tbl>
          </a:graphicData>
        </a:graphic>
      </p:graphicFrame>
      <p:sp>
        <p:nvSpPr>
          <p:cNvPr id="6" name="Text Placeholder 5">
            <a:extLst>
              <a:ext uri="{FF2B5EF4-FFF2-40B4-BE49-F238E27FC236}">
                <a16:creationId xmlns:a16="http://schemas.microsoft.com/office/drawing/2014/main" id="{27D05FC4-3EE7-67AA-11ED-65FA22C4828E}"/>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Co-Benefits of Measures</a:t>
            </a:r>
          </a:p>
        </p:txBody>
      </p:sp>
    </p:spTree>
    <p:extLst>
      <p:ext uri="{BB962C8B-B14F-4D97-AF65-F5344CB8AC3E}">
        <p14:creationId xmlns:p14="http://schemas.microsoft.com/office/powerpoint/2010/main" val="1713959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5196D-7D31-2754-3F13-0CB57AE043B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F508C42-2F61-7CBB-6C77-6A4B793B4BC4}"/>
              </a:ext>
            </a:extLst>
          </p:cNvPr>
          <p:cNvSpPr>
            <a:spLocks noGrp="1"/>
          </p:cNvSpPr>
          <p:nvPr>
            <p:ph type="title"/>
          </p:nvPr>
        </p:nvSpPr>
        <p:spPr/>
        <p:txBody>
          <a:bodyPr/>
          <a:lstStyle/>
          <a:p>
            <a:r>
              <a:rPr lang="en-US" dirty="0"/>
              <a:t>Proposed Policy Requirements: </a:t>
            </a:r>
            <a:r>
              <a:rPr lang="en-US" dirty="0" err="1"/>
              <a:t>FlexPath</a:t>
            </a:r>
            <a:endParaRPr lang="en-US" dirty="0"/>
          </a:p>
        </p:txBody>
      </p:sp>
      <p:sp>
        <p:nvSpPr>
          <p:cNvPr id="8" name="Text Placeholder 7">
            <a:extLst>
              <a:ext uri="{FF2B5EF4-FFF2-40B4-BE49-F238E27FC236}">
                <a16:creationId xmlns:a16="http://schemas.microsoft.com/office/drawing/2014/main" id="{60E27B48-326F-94C8-89F2-272779F27061}"/>
              </a:ext>
            </a:extLst>
          </p:cNvPr>
          <p:cNvSpPr>
            <a:spLocks noGrp="1"/>
          </p:cNvSpPr>
          <p:nvPr>
            <p:ph type="body" idx="1"/>
          </p:nvPr>
        </p:nvSpPr>
        <p:spPr/>
        <p:txBody>
          <a:bodyPr/>
          <a:lstStyle/>
          <a:p>
            <a:endParaRPr lang="en-US" sz="2800" dirty="0"/>
          </a:p>
        </p:txBody>
      </p:sp>
    </p:spTree>
    <p:extLst>
      <p:ext uri="{BB962C8B-B14F-4D97-AF65-F5344CB8AC3E}">
        <p14:creationId xmlns:p14="http://schemas.microsoft.com/office/powerpoint/2010/main" val="866625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A12E4B-97DD-F1E8-F392-0B100A7E5EAA}"/>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err="1">
                <a:ln>
                  <a:noFill/>
                </a:ln>
                <a:solidFill>
                  <a:schemeClr val="accent2"/>
                </a:solidFill>
                <a:effectLst/>
                <a:uLnTx/>
                <a:uFillTx/>
                <a:latin typeface="+mn-lt"/>
                <a:ea typeface="Lato" panose="020F0502020204030203" pitchFamily="34" charset="0"/>
                <a:cs typeface="Lato" panose="020F0502020204030203" pitchFamily="34" charset="0"/>
              </a:rPr>
              <a:t>FlexPath</a:t>
            </a:r>
            <a:r>
              <a:rPr kumimoji="0" lang="en-US" sz="4400" b="0" i="0" u="none" strike="noStrike" kern="1200" cap="none" spc="0" normalizeH="0" baseline="0" noProof="0" dirty="0">
                <a:ln>
                  <a:noFill/>
                </a:ln>
                <a:solidFill>
                  <a:schemeClr val="accent2"/>
                </a:solidFill>
                <a:effectLst/>
                <a:uLnTx/>
                <a:uFillTx/>
                <a:latin typeface="+mn-lt"/>
                <a:ea typeface="Lato" panose="020F0502020204030203" pitchFamily="34" charset="0"/>
                <a:cs typeface="Lato" panose="020F0502020204030203" pitchFamily="34" charset="0"/>
              </a:rPr>
              <a:t> – Flexible Compliance Pathway</a:t>
            </a:r>
          </a:p>
        </p:txBody>
      </p:sp>
      <p:sp>
        <p:nvSpPr>
          <p:cNvPr id="3" name="Content Placeholder 2">
            <a:extLst>
              <a:ext uri="{FF2B5EF4-FFF2-40B4-BE49-F238E27FC236}">
                <a16:creationId xmlns:a16="http://schemas.microsoft.com/office/drawing/2014/main" id="{508E5D19-0795-85D3-FDEE-5C6D061C8D4D}"/>
              </a:ext>
            </a:extLst>
          </p:cNvPr>
          <p:cNvSpPr>
            <a:spLocks noGrp="1"/>
          </p:cNvSpPr>
          <p:nvPr>
            <p:ph idx="1"/>
          </p:nvPr>
        </p:nvSpPr>
        <p:spPr>
          <a:xfrm>
            <a:off x="838201" y="2006600"/>
            <a:ext cx="10515600" cy="4351338"/>
          </a:xfrm>
        </p:spPr>
        <p:txBody>
          <a:bodyPr vert="horz" lIns="91440" tIns="45720" rIns="91440" bIns="45720" rtlCol="0" anchor="t">
            <a:normAutofit fontScale="92500" lnSpcReduction="20000"/>
          </a:bodyPr>
          <a:lstStyle/>
          <a:p>
            <a:r>
              <a:rPr lang="en-US" b="1" dirty="0">
                <a:ea typeface="Lato" panose="020F0502020204030203" pitchFamily="34" charset="0"/>
                <a:cs typeface="Lato" panose="020F0502020204030203" pitchFamily="34" charset="0"/>
              </a:rPr>
              <a:t>Proposed requirements for </a:t>
            </a:r>
            <a:r>
              <a:rPr lang="en-US" b="1" u="sng" dirty="0">
                <a:ea typeface="Lato" panose="020F0502020204030203" pitchFamily="34" charset="0"/>
                <a:cs typeface="Lato" panose="020F0502020204030203" pitchFamily="34" charset="0"/>
              </a:rPr>
              <a:t>major residential addition and/or alteration</a:t>
            </a:r>
            <a:r>
              <a:rPr lang="en-US" b="1" dirty="0">
                <a:ea typeface="Lato" panose="020F0502020204030203" pitchFamily="34" charset="0"/>
                <a:cs typeface="Lato" panose="020F0502020204030203" pitchFamily="34" charset="0"/>
              </a:rPr>
              <a:t> projects to include energy efficiency measures</a:t>
            </a:r>
          </a:p>
          <a:p>
            <a:pPr marL="266713" lvl="1"/>
            <a:endParaRPr lang="en-US" b="1" dirty="0">
              <a:ea typeface="Lato" panose="020F0502020204030203" pitchFamily="34" charset="0"/>
              <a:cs typeface="Lato" panose="020F0502020204030203" pitchFamily="34" charset="0"/>
            </a:endParaRPr>
          </a:p>
          <a:p>
            <a:pPr marL="266713" lvl="1"/>
            <a:r>
              <a:rPr lang="en-US" b="1" dirty="0">
                <a:ea typeface="Lato" panose="020F0502020204030203" pitchFamily="34" charset="0"/>
                <a:cs typeface="Lato" panose="020F0502020204030203" pitchFamily="34" charset="0"/>
              </a:rPr>
              <a:t>What is a “major” addition or alteration as proposed?</a:t>
            </a:r>
          </a:p>
          <a:p>
            <a:pPr marL="511175" lvl="1"/>
            <a:r>
              <a:rPr lang="en-US" sz="2000" i="1" dirty="0">
                <a:solidFill>
                  <a:srgbClr val="0070C0"/>
                </a:solidFill>
                <a:ea typeface="Lato" panose="020F0502020204030203" pitchFamily="34" charset="0"/>
                <a:cs typeface="Lato" panose="020F0502020204030203" pitchFamily="34" charset="0"/>
              </a:rPr>
              <a:t>[insert local definition]</a:t>
            </a:r>
          </a:p>
          <a:p>
            <a:pPr marL="571529" lvl="2"/>
            <a:endParaRPr lang="en-US" sz="1867" dirty="0">
              <a:ea typeface="Lato" panose="020F0502020204030203" pitchFamily="34" charset="0"/>
              <a:cs typeface="Lato" panose="020F0502020204030203" pitchFamily="34" charset="0"/>
            </a:endParaRPr>
          </a:p>
          <a:p>
            <a:pPr marL="266713" lvl="1"/>
            <a:r>
              <a:rPr lang="en-US" b="1" dirty="0">
                <a:ea typeface="Lato" panose="020F0502020204030203" pitchFamily="34" charset="0"/>
                <a:cs typeface="Lato" panose="020F0502020204030203" pitchFamily="34" charset="0"/>
              </a:rPr>
              <a:t>What would a project applicant have to do?</a:t>
            </a:r>
          </a:p>
          <a:p>
            <a:pPr marL="511175" lvl="2"/>
            <a:r>
              <a:rPr lang="en-US" sz="1867" dirty="0">
                <a:ea typeface="Lato" panose="020F0502020204030203" pitchFamily="34" charset="0"/>
                <a:cs typeface="Lato" panose="020F0502020204030203" pitchFamily="34" charset="0"/>
              </a:rPr>
              <a:t>Pick from a menu of energy efficiency measures</a:t>
            </a:r>
          </a:p>
          <a:p>
            <a:pPr marL="571529" lvl="2"/>
            <a:endParaRPr lang="en-US" sz="1867" dirty="0">
              <a:ea typeface="Lato" panose="020F0502020204030203" pitchFamily="34" charset="0"/>
              <a:cs typeface="Lato" panose="020F0502020204030203" pitchFamily="34" charset="0"/>
            </a:endParaRPr>
          </a:p>
          <a:p>
            <a:pPr marL="266713" lvl="1"/>
            <a:r>
              <a:rPr lang="en-US" b="1" dirty="0">
                <a:ea typeface="Lato" panose="020F0502020204030203" pitchFamily="34" charset="0"/>
                <a:cs typeface="Lato" panose="020F0502020204030203" pitchFamily="34" charset="0"/>
              </a:rPr>
              <a:t>Would this apply to small projects, appliance replacements, window projects, cosmetic changes, work that doesn’t require a permit?</a:t>
            </a:r>
          </a:p>
          <a:p>
            <a:pPr marL="511175" lvl="2"/>
            <a:r>
              <a:rPr lang="en-US" sz="1867" dirty="0">
                <a:ea typeface="Lato" panose="020F0502020204030203" pitchFamily="34" charset="0"/>
                <a:cs typeface="Lato" panose="020F0502020204030203" pitchFamily="34" charset="0"/>
              </a:rPr>
              <a:t>No, no, no, no, and no</a:t>
            </a:r>
          </a:p>
          <a:p>
            <a:pPr marL="304815" lvl="1"/>
            <a:endParaRPr lang="en-US" sz="2133" dirty="0">
              <a:ea typeface="Lato" panose="020F0502020204030203" pitchFamily="34" charset="0"/>
              <a:cs typeface="Lato" panose="020F0502020204030203" pitchFamily="34" charset="0"/>
            </a:endParaRPr>
          </a:p>
        </p:txBody>
      </p:sp>
      <p:sp>
        <p:nvSpPr>
          <p:cNvPr id="6" name="Content Placeholder 2">
            <a:extLst>
              <a:ext uri="{FF2B5EF4-FFF2-40B4-BE49-F238E27FC236}">
                <a16:creationId xmlns:a16="http://schemas.microsoft.com/office/drawing/2014/main" id="{780EBDE4-143B-B830-3F7C-F7F7ECBE7819}"/>
              </a:ext>
              <a:ext uri="{C183D7F6-B498-43B3-948B-1728B52AA6E4}">
                <adec:decorative xmlns:adec="http://schemas.microsoft.com/office/drawing/2017/decorative" val="1"/>
              </a:ext>
            </a:extLst>
          </p:cNvPr>
          <p:cNvSpPr txBox="1">
            <a:spLocks/>
          </p:cNvSpPr>
          <p:nvPr/>
        </p:nvSpPr>
        <p:spPr>
          <a:xfrm>
            <a:off x="233083" y="3110400"/>
            <a:ext cx="8677836" cy="3793292"/>
          </a:xfrm>
          <a:prstGeom prst="rect">
            <a:avLst/>
          </a:prstGeom>
        </p:spPr>
        <p:txBody>
          <a:bodyPr vert="horz" lIns="91440" tIns="45720" rIns="91440" bIns="45720" rtlCol="0">
            <a:normAutofit/>
          </a:bodyPr>
          <a:lstStyle>
            <a:lvl1pPr marL="457200" indent="-457200" algn="l" defTabSz="914400" rtl="0" eaLnBrk="1" latinLnBrk="0" hangingPunct="1">
              <a:spcBef>
                <a:spcPts val="1800"/>
              </a:spcBef>
              <a:buClr>
                <a:schemeClr val="tx1"/>
              </a:buClr>
              <a:buSzPct val="100000"/>
              <a:buFont typeface="+mj-lt"/>
              <a:buAutoNum type="arabicPeriod"/>
              <a:defRPr sz="2000" kern="1200">
                <a:solidFill>
                  <a:schemeClr val="bg2">
                    <a:lumMod val="25000"/>
                  </a:schemeClr>
                </a:solidFill>
                <a:latin typeface="Arial"/>
                <a:ea typeface="+mn-ea"/>
                <a:cs typeface="Arial"/>
              </a:defRPr>
            </a:lvl1pPr>
            <a:lvl2pPr marL="685800" indent="-457200" algn="l" defTabSz="914400" rtl="0" eaLnBrk="1" latinLnBrk="0" hangingPunct="1">
              <a:spcBef>
                <a:spcPts val="600"/>
              </a:spcBef>
              <a:buClr>
                <a:schemeClr val="tx1"/>
              </a:buClr>
              <a:buSzPct val="100000"/>
              <a:buFont typeface="+mj-lt"/>
              <a:buAutoNum type="alphaLcPeriod"/>
              <a:defRPr sz="2000" kern="1200">
                <a:solidFill>
                  <a:schemeClr val="bg2">
                    <a:lumMod val="25000"/>
                  </a:schemeClr>
                </a:solidFill>
                <a:latin typeface="Arial"/>
                <a:ea typeface="+mn-ea"/>
                <a:cs typeface="Arial"/>
              </a:defRPr>
            </a:lvl2pPr>
            <a:lvl3pPr marL="914400" indent="-457200" algn="l" defTabSz="914400" rtl="0" eaLnBrk="1" latinLnBrk="0" hangingPunct="1">
              <a:spcBef>
                <a:spcPts val="600"/>
              </a:spcBef>
              <a:buClr>
                <a:schemeClr val="tx1"/>
              </a:buClr>
              <a:buSzPct val="100000"/>
              <a:buFont typeface="+mj-lt"/>
              <a:buAutoNum type="romanLcPeriod" startAt="3"/>
              <a:defRPr sz="2000" kern="1200">
                <a:solidFill>
                  <a:schemeClr val="bg2">
                    <a:lumMod val="25000"/>
                  </a:schemeClr>
                </a:solidFill>
                <a:latin typeface="Arial"/>
                <a:ea typeface="+mn-ea"/>
                <a:cs typeface="Arial"/>
              </a:defRPr>
            </a:lvl3pPr>
            <a:lvl4pPr marL="1143000" indent="-457200" algn="l" defTabSz="914400" rtl="0" eaLnBrk="1" latinLnBrk="0" hangingPunct="1">
              <a:spcBef>
                <a:spcPts val="600"/>
              </a:spcBef>
              <a:buClr>
                <a:schemeClr val="tx1"/>
              </a:buClr>
              <a:buSzPct val="100000"/>
              <a:buFont typeface="+mj-lt"/>
              <a:buAutoNum type="alphaUcPeriod" startAt="4"/>
              <a:defRPr sz="2000" kern="1200">
                <a:solidFill>
                  <a:schemeClr val="bg2">
                    <a:lumMod val="25000"/>
                  </a:schemeClr>
                </a:solidFill>
                <a:latin typeface="Arial"/>
                <a:ea typeface="+mn-ea"/>
                <a:cs typeface="Arial"/>
              </a:defRPr>
            </a:lvl4pPr>
            <a:lvl5pPr marL="1371600" indent="-457200" algn="l" defTabSz="914400" rtl="0" eaLnBrk="1" latinLnBrk="0" hangingPunct="1">
              <a:spcBef>
                <a:spcPts val="600"/>
              </a:spcBef>
              <a:buClr>
                <a:schemeClr val="tx1"/>
              </a:buClr>
              <a:buSzPct val="100000"/>
              <a:buFont typeface="+mj-lt"/>
              <a:buAutoNum type="romanUcPeriod"/>
              <a:defRPr sz="2000" kern="1200">
                <a:solidFill>
                  <a:schemeClr val="bg2">
                    <a:lumMod val="25000"/>
                  </a:schemeClr>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a:latin typeface="+mn-lt"/>
            </a:endParaRPr>
          </a:p>
        </p:txBody>
      </p:sp>
    </p:spTree>
    <p:extLst>
      <p:ext uri="{BB962C8B-B14F-4D97-AF65-F5344CB8AC3E}">
        <p14:creationId xmlns:p14="http://schemas.microsoft.com/office/powerpoint/2010/main" val="3182510315"/>
      </p:ext>
    </p:extLst>
  </p:cSld>
  <p:clrMapOvr>
    <a:masterClrMapping/>
  </p:clrMapOvr>
  <mc:AlternateContent xmlns:mc="http://schemas.openxmlformats.org/markup-compatibility/2006" xmlns:p14="http://schemas.microsoft.com/office/powerpoint/2010/main">
    <mc:Choice Requires="p14">
      <p:transition spd="slow" p14:dur="2000" advTm="91731"/>
    </mc:Choice>
    <mc:Fallback xmlns="">
      <p:transition spd="slow" advTm="91731"/>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6D6DF59-8089-ACC2-5907-3F047954AF86}"/>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schemeClr val="accent2"/>
                </a:solidFill>
                <a:effectLst/>
                <a:uLnTx/>
                <a:uFillTx/>
                <a:latin typeface="+mn-lt"/>
                <a:ea typeface="+mn-ea"/>
                <a:cs typeface="+mn-cs"/>
              </a:rPr>
              <a:t>Example</a:t>
            </a:r>
            <a:endParaRPr kumimoji="0" lang="en-US" sz="4400" b="0" i="0" u="none" strike="noStrike" kern="1200" cap="none" spc="0" normalizeH="0" baseline="0" noProof="0" dirty="0">
              <a:ln>
                <a:noFill/>
              </a:ln>
              <a:solidFill>
                <a:schemeClr val="accent2"/>
              </a:solidFill>
              <a:effectLst/>
              <a:uLnTx/>
              <a:uFillTx/>
              <a:latin typeface="+mn-lt"/>
              <a:ea typeface="+mn-ea"/>
              <a:cs typeface="+mn-cs"/>
            </a:endParaRPr>
          </a:p>
        </p:txBody>
      </p:sp>
      <p:sp>
        <p:nvSpPr>
          <p:cNvPr id="5" name="Content Placeholder 4">
            <a:extLst>
              <a:ext uri="{FF2B5EF4-FFF2-40B4-BE49-F238E27FC236}">
                <a16:creationId xmlns:a16="http://schemas.microsoft.com/office/drawing/2014/main" id="{E8CA687D-7F65-D5B9-B7D2-3BC3105C89B4}"/>
              </a:ext>
            </a:extLst>
          </p:cNvPr>
          <p:cNvSpPr>
            <a:spLocks noGrp="1"/>
          </p:cNvSpPr>
          <p:nvPr>
            <p:ph idx="1"/>
          </p:nvPr>
        </p:nvSpPr>
        <p:spPr>
          <a:xfrm>
            <a:off x="838200" y="2141537"/>
            <a:ext cx="6156158" cy="4351338"/>
          </a:xfrm>
        </p:spPr>
        <p:txBody>
          <a:bodyPr anchor="t">
            <a:normAutofit/>
          </a:bodyPr>
          <a:lstStyle/>
          <a:p>
            <a:r>
              <a:rPr lang="en-US" i="1">
                <a:solidFill>
                  <a:srgbClr val="0070C0"/>
                </a:solidFill>
              </a:rPr>
              <a:t>[insert details of a hypothetical project that meets the FlexPath trigger]</a:t>
            </a:r>
          </a:p>
          <a:p>
            <a:r>
              <a:rPr lang="en-US"/>
              <a:t>Scope:</a:t>
            </a:r>
          </a:p>
          <a:p>
            <a:r>
              <a:rPr lang="en-US"/>
              <a:t>Valuation:</a:t>
            </a:r>
          </a:p>
        </p:txBody>
      </p:sp>
      <p:pic>
        <p:nvPicPr>
          <p:cNvPr id="2" name="Picture 1">
            <a:extLst>
              <a:ext uri="{FF2B5EF4-FFF2-40B4-BE49-F238E27FC236}">
                <a16:creationId xmlns:a16="http://schemas.microsoft.com/office/drawing/2014/main" id="{26D5EE69-28D5-EF58-E9B1-90B863C1FB0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1752" y="352348"/>
            <a:ext cx="4342526" cy="6505651"/>
          </a:xfrm>
          <a:prstGeom prst="rect">
            <a:avLst/>
          </a:prstGeom>
          <a:noFill/>
        </p:spPr>
      </p:pic>
    </p:spTree>
    <p:extLst>
      <p:ext uri="{BB962C8B-B14F-4D97-AF65-F5344CB8AC3E}">
        <p14:creationId xmlns:p14="http://schemas.microsoft.com/office/powerpoint/2010/main" val="2226593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22CFCD-D38B-518D-8B53-A4AE3AECBBE6}"/>
              </a:ext>
            </a:extLst>
          </p:cNvPr>
          <p:cNvSpPr>
            <a:spLocks noGrp="1"/>
          </p:cNvSpPr>
          <p:nvPr>
            <p:ph type="title"/>
          </p:nvPr>
        </p:nvSpPr>
        <p:spPr>
          <a:xfrm>
            <a:off x="838200" y="681037"/>
            <a:ext cx="5257800" cy="1919659"/>
          </a:xfrm>
        </p:spPr>
        <p:txBody>
          <a:bodyPr/>
          <a:lstStyle/>
          <a:p>
            <a:r>
              <a:rPr lang="en-US"/>
              <a:t>Measures &amp; Measure Points</a:t>
            </a:r>
          </a:p>
        </p:txBody>
      </p:sp>
      <p:sp>
        <p:nvSpPr>
          <p:cNvPr id="5" name="Content Placeholder 4">
            <a:extLst>
              <a:ext uri="{FF2B5EF4-FFF2-40B4-BE49-F238E27FC236}">
                <a16:creationId xmlns:a16="http://schemas.microsoft.com/office/drawing/2014/main" id="{CD6F9F23-3EF4-450E-9AE8-BCBA3E0226F7}"/>
              </a:ext>
            </a:extLst>
          </p:cNvPr>
          <p:cNvSpPr>
            <a:spLocks noGrp="1"/>
          </p:cNvSpPr>
          <p:nvPr>
            <p:ph sz="half" idx="1"/>
          </p:nvPr>
        </p:nvSpPr>
        <p:spPr>
          <a:xfrm>
            <a:off x="838200" y="2600695"/>
            <a:ext cx="5181600" cy="3892179"/>
          </a:xfrm>
        </p:spPr>
        <p:txBody>
          <a:bodyPr>
            <a:normAutofit lnSpcReduction="10000"/>
          </a:bodyPr>
          <a:lstStyle/>
          <a:p>
            <a:r>
              <a:rPr lang="en-US" sz="2400" i="1">
                <a:solidFill>
                  <a:srgbClr val="0070C0"/>
                </a:solidFill>
              </a:rPr>
              <a:t>[Update chart based on local study results and policy] </a:t>
            </a:r>
          </a:p>
          <a:p>
            <a:pPr marL="457200" indent="-457200">
              <a:buFont typeface="Arial" panose="020B0604020202020204" pitchFamily="34" charset="0"/>
              <a:buChar char="•"/>
            </a:pPr>
            <a:r>
              <a:rPr lang="en-US"/>
              <a:t>Install any number of measures from the table that add up to a total score of </a:t>
            </a:r>
            <a:r>
              <a:rPr lang="en-US" i="1">
                <a:solidFill>
                  <a:srgbClr val="0070C0"/>
                </a:solidFill>
              </a:rPr>
              <a:t>X</a:t>
            </a:r>
            <a:r>
              <a:rPr lang="en-US"/>
              <a:t> or greater</a:t>
            </a:r>
          </a:p>
          <a:p>
            <a:pPr marL="457200" indent="-457200">
              <a:buFont typeface="Arial" panose="020B0604020202020204" pitchFamily="34" charset="0"/>
              <a:buChar char="•"/>
            </a:pPr>
            <a:r>
              <a:rPr lang="en-US"/>
              <a:t>Complete all mandatory requirements</a:t>
            </a:r>
          </a:p>
        </p:txBody>
      </p:sp>
      <p:graphicFrame>
        <p:nvGraphicFramePr>
          <p:cNvPr id="7" name="Content Placeholder 6">
            <a:extLst>
              <a:ext uri="{FF2B5EF4-FFF2-40B4-BE49-F238E27FC236}">
                <a16:creationId xmlns:a16="http://schemas.microsoft.com/office/drawing/2014/main" id="{FE8B034D-9616-5AC3-8080-F4EC2A6676B8}"/>
              </a:ext>
            </a:extLst>
          </p:cNvPr>
          <p:cNvGraphicFramePr>
            <a:graphicFrameLocks noGrp="1"/>
          </p:cNvGraphicFramePr>
          <p:nvPr>
            <p:ph sz="half" idx="2"/>
            <p:extLst>
              <p:ext uri="{D42A27DB-BD31-4B8C-83A1-F6EECF244321}">
                <p14:modId xmlns:p14="http://schemas.microsoft.com/office/powerpoint/2010/main" val="4099921906"/>
              </p:ext>
            </p:extLst>
          </p:nvPr>
        </p:nvGraphicFramePr>
        <p:xfrm>
          <a:off x="6579094" y="938151"/>
          <a:ext cx="4500583" cy="5276984"/>
        </p:xfrm>
        <a:graphic>
          <a:graphicData uri="http://schemas.openxmlformats.org/drawingml/2006/table">
            <a:tbl>
              <a:tblPr firstRow="1" bandRow="1">
                <a:tableStyleId>{793D81CF-94F2-401A-BA57-92F5A7B2D0C5}</a:tableStyleId>
              </a:tblPr>
              <a:tblGrid>
                <a:gridCol w="3566094">
                  <a:extLst>
                    <a:ext uri="{9D8B030D-6E8A-4147-A177-3AD203B41FA5}">
                      <a16:colId xmlns:a16="http://schemas.microsoft.com/office/drawing/2014/main" val="1650183815"/>
                    </a:ext>
                  </a:extLst>
                </a:gridCol>
                <a:gridCol w="934489">
                  <a:extLst>
                    <a:ext uri="{9D8B030D-6E8A-4147-A177-3AD203B41FA5}">
                      <a16:colId xmlns:a16="http://schemas.microsoft.com/office/drawing/2014/main" val="1294793165"/>
                    </a:ext>
                  </a:extLst>
                </a:gridCol>
              </a:tblGrid>
              <a:tr h="277736">
                <a:tc>
                  <a:txBody>
                    <a:bodyPr/>
                    <a:lstStyle/>
                    <a:p>
                      <a:pPr algn="l" fontAlgn="b"/>
                      <a:r>
                        <a:rPr lang="en-US" sz="1200" b="1" u="none" strike="noStrike">
                          <a:effectLst/>
                        </a:rPr>
                        <a:t>Measure</a:t>
                      </a:r>
                      <a:endParaRPr lang="en-US" sz="1200" b="1" i="0" u="none" strike="noStrike">
                        <a:solidFill>
                          <a:srgbClr val="000000"/>
                        </a:solidFill>
                        <a:effectLst/>
                        <a:latin typeface="Aptos Narrow" panose="020B0004020202020204" pitchFamily="34" charset="0"/>
                      </a:endParaRPr>
                    </a:p>
                  </a:txBody>
                  <a:tcPr marL="54864" marR="9525" marT="9525" marB="0" anchor="b"/>
                </a:tc>
                <a:tc>
                  <a:txBody>
                    <a:bodyPr/>
                    <a:lstStyle/>
                    <a:p>
                      <a:pPr algn="ctr" fontAlgn="b"/>
                      <a:r>
                        <a:rPr lang="en-US" sz="1200" b="1" u="none" strike="noStrike">
                          <a:effectLst/>
                        </a:rPr>
                        <a:t>Points</a:t>
                      </a:r>
                      <a:endParaRPr lang="en-US" sz="1200" b="1" i="0" u="none" strike="noStrike">
                        <a:solidFill>
                          <a:srgbClr val="000000"/>
                        </a:solidFill>
                        <a:effectLst/>
                        <a:latin typeface="Aptos Narrow" panose="020B0004020202020204" pitchFamily="34" charset="0"/>
                      </a:endParaRPr>
                    </a:p>
                  </a:txBody>
                  <a:tcPr marL="54864" marR="9525" marT="9525" marB="0" anchor="b"/>
                </a:tc>
                <a:extLst>
                  <a:ext uri="{0D108BD9-81ED-4DB2-BD59-A6C34878D82A}">
                    <a16:rowId xmlns:a16="http://schemas.microsoft.com/office/drawing/2014/main" val="3727223923"/>
                  </a:ext>
                </a:extLst>
              </a:tr>
              <a:tr h="277736">
                <a:tc>
                  <a:txBody>
                    <a:bodyPr/>
                    <a:lstStyle/>
                    <a:p>
                      <a:pPr algn="l" fontAlgn="b"/>
                      <a:r>
                        <a:rPr lang="en-US" sz="1200" u="none" strike="noStrike">
                          <a:effectLst/>
                        </a:rPr>
                        <a:t>Lighting Measures</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Mandatory</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3913280671"/>
                  </a:ext>
                </a:extLst>
              </a:tr>
              <a:tr h="277736">
                <a:tc>
                  <a:txBody>
                    <a:bodyPr/>
                    <a:lstStyle/>
                    <a:p>
                      <a:pPr algn="l" fontAlgn="b"/>
                      <a:r>
                        <a:rPr lang="en-US" sz="1200" u="none" strike="noStrike">
                          <a:effectLst/>
                        </a:rPr>
                        <a:t>Water Heating Package</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Mandatory</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1409057357"/>
                  </a:ext>
                </a:extLst>
              </a:tr>
              <a:tr h="277736">
                <a:tc>
                  <a:txBody>
                    <a:bodyPr/>
                    <a:lstStyle/>
                    <a:p>
                      <a:pPr algn="l" fontAlgn="b"/>
                      <a:r>
                        <a:rPr lang="en-US" sz="1200" u="none" strike="noStrike">
                          <a:effectLst/>
                        </a:rPr>
                        <a:t>New ducts, R-8 insulation + duct sealing</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dirty="0">
                          <a:effectLst/>
                        </a:rPr>
                        <a:t>8</a:t>
                      </a:r>
                      <a:endParaRPr lang="en-US" sz="1200" b="0" i="0" u="none" strike="noStrike" dirty="0">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3988020414"/>
                  </a:ext>
                </a:extLst>
              </a:tr>
              <a:tr h="277736">
                <a:tc>
                  <a:txBody>
                    <a:bodyPr/>
                    <a:lstStyle/>
                    <a:p>
                      <a:pPr algn="l" fontAlgn="b"/>
                      <a:r>
                        <a:rPr lang="en-US" sz="1200" u="none" strike="noStrike">
                          <a:effectLst/>
                        </a:rPr>
                        <a:t>R-30 Raised Floor Insulation</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7</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2815761897"/>
                  </a:ext>
                </a:extLst>
              </a:tr>
              <a:tr h="277736">
                <a:tc>
                  <a:txBody>
                    <a:bodyPr/>
                    <a:lstStyle/>
                    <a:p>
                      <a:pPr algn="l" fontAlgn="b"/>
                      <a:r>
                        <a:rPr lang="en-US" sz="1200" u="none" strike="noStrike">
                          <a:effectLst/>
                        </a:rPr>
                        <a:t>Windows</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6</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615827475"/>
                  </a:ext>
                </a:extLst>
              </a:tr>
              <a:tr h="277736">
                <a:tc>
                  <a:txBody>
                    <a:bodyPr/>
                    <a:lstStyle/>
                    <a:p>
                      <a:pPr algn="l" fontAlgn="b"/>
                      <a:r>
                        <a:rPr lang="en-US" sz="1200" u="none" strike="noStrike">
                          <a:effectLst/>
                        </a:rPr>
                        <a:t>Duct sealing</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5</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2924993951"/>
                  </a:ext>
                </a:extLst>
              </a:tr>
              <a:tr h="277736">
                <a:tc>
                  <a:txBody>
                    <a:bodyPr/>
                    <a:lstStyle/>
                    <a:p>
                      <a:pPr algn="l" fontAlgn="b"/>
                      <a:r>
                        <a:rPr lang="en-US" sz="1200" u="none" strike="noStrike">
                          <a:effectLst/>
                        </a:rPr>
                        <a:t>R-49 Attic insulation</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4</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3968936267"/>
                  </a:ext>
                </a:extLst>
              </a:tr>
              <a:tr h="277736">
                <a:tc>
                  <a:txBody>
                    <a:bodyPr/>
                    <a:lstStyle/>
                    <a:p>
                      <a:pPr algn="l" fontAlgn="b"/>
                      <a:r>
                        <a:rPr lang="en-US" sz="1200" u="none" strike="noStrike">
                          <a:effectLst/>
                        </a:rPr>
                        <a:t>Air sealing</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1</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362632396"/>
                  </a:ext>
                </a:extLst>
              </a:tr>
              <a:tr h="277736">
                <a:tc>
                  <a:txBody>
                    <a:bodyPr/>
                    <a:lstStyle/>
                    <a:p>
                      <a:pPr algn="l" fontAlgn="b"/>
                      <a:r>
                        <a:rPr lang="en-US" sz="1200" u="none" strike="noStrike">
                          <a:effectLst/>
                        </a:rPr>
                        <a:t>Cool roof</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1</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3118088821"/>
                  </a:ext>
                </a:extLst>
              </a:tr>
              <a:tr h="277736">
                <a:tc>
                  <a:txBody>
                    <a:bodyPr/>
                    <a:lstStyle/>
                    <a:p>
                      <a:pPr algn="l" fontAlgn="b"/>
                      <a:r>
                        <a:rPr lang="en-US" sz="1200" u="none" strike="noStrike">
                          <a:effectLst/>
                        </a:rPr>
                        <a:t>High eff. heat pump space conditioning system</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18</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2430871732"/>
                  </a:ext>
                </a:extLst>
              </a:tr>
              <a:tr h="277736">
                <a:tc>
                  <a:txBody>
                    <a:bodyPr/>
                    <a:lstStyle/>
                    <a:p>
                      <a:pPr algn="l" fontAlgn="b"/>
                      <a:r>
                        <a:rPr lang="en-US" sz="1200" u="none" strike="noStrike">
                          <a:effectLst/>
                        </a:rPr>
                        <a:t>Heat pump space conditioning system</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17</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2336930893"/>
                  </a:ext>
                </a:extLst>
              </a:tr>
              <a:tr h="277736">
                <a:tc>
                  <a:txBody>
                    <a:bodyPr/>
                    <a:lstStyle/>
                    <a:p>
                      <a:pPr algn="l" fontAlgn="b"/>
                      <a:r>
                        <a:rPr lang="en-US" sz="1200" u="none" strike="noStrike">
                          <a:effectLst/>
                        </a:rPr>
                        <a:t>Solar PV or Solar PV + electric readiness</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16</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506422293"/>
                  </a:ext>
                </a:extLst>
              </a:tr>
              <a:tr h="277736">
                <a:tc>
                  <a:txBody>
                    <a:bodyPr/>
                    <a:lstStyle/>
                    <a:p>
                      <a:pPr algn="l" fontAlgn="b"/>
                      <a:r>
                        <a:rPr lang="en-US" sz="1200" u="none" strike="noStrike">
                          <a:effectLst/>
                        </a:rPr>
                        <a:t>High eff. heat pump water heater replacing gas</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13</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1622937263"/>
                  </a:ext>
                </a:extLst>
              </a:tr>
              <a:tr h="277736">
                <a:tc>
                  <a:txBody>
                    <a:bodyPr/>
                    <a:lstStyle/>
                    <a:p>
                      <a:pPr algn="l" fontAlgn="b"/>
                      <a:r>
                        <a:rPr lang="en-US" sz="1200" u="none" strike="noStrike">
                          <a:effectLst/>
                        </a:rPr>
                        <a:t>Heat pump water heater replacing gas</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12</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3938275594"/>
                  </a:ext>
                </a:extLst>
              </a:tr>
              <a:tr h="277736">
                <a:tc>
                  <a:txBody>
                    <a:bodyPr/>
                    <a:lstStyle/>
                    <a:p>
                      <a:pPr algn="l" fontAlgn="b"/>
                      <a:r>
                        <a:rPr lang="en-US" sz="1200" u="none" strike="noStrike">
                          <a:effectLst/>
                        </a:rPr>
                        <a:t>High eff. heat pump water heater replacing electric</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5</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1763011608"/>
                  </a:ext>
                </a:extLst>
              </a:tr>
              <a:tr h="277736">
                <a:tc>
                  <a:txBody>
                    <a:bodyPr/>
                    <a:lstStyle/>
                    <a:p>
                      <a:pPr algn="l" fontAlgn="b"/>
                      <a:r>
                        <a:rPr lang="en-US" sz="1200" u="none" strike="noStrike">
                          <a:effectLst/>
                        </a:rPr>
                        <a:t>Heat pump water heater replacing electric</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4</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1832781613"/>
                  </a:ext>
                </a:extLst>
              </a:tr>
              <a:tr h="277736">
                <a:tc>
                  <a:txBody>
                    <a:bodyPr/>
                    <a:lstStyle/>
                    <a:p>
                      <a:pPr algn="l" fontAlgn="b"/>
                      <a:r>
                        <a:rPr lang="en-US" sz="1200" u="none" strike="noStrike">
                          <a:effectLst/>
                        </a:rPr>
                        <a:t>Induction Cooktop</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a:effectLst/>
                        </a:rPr>
                        <a:t>1</a:t>
                      </a:r>
                      <a:endParaRPr lang="en-US" sz="1200" b="0" i="0" u="none" strike="noStrike">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3299972057"/>
                  </a:ext>
                </a:extLst>
              </a:tr>
              <a:tr h="277736">
                <a:tc>
                  <a:txBody>
                    <a:bodyPr/>
                    <a:lstStyle/>
                    <a:p>
                      <a:pPr algn="l" fontAlgn="b"/>
                      <a:r>
                        <a:rPr lang="en-US" sz="1200" u="none" strike="noStrike">
                          <a:effectLst/>
                        </a:rPr>
                        <a:t>Heat Pump Clothes Dryer</a:t>
                      </a:r>
                      <a:endParaRPr lang="en-US" sz="1200" b="0" i="0" u="none" strike="noStrike">
                        <a:solidFill>
                          <a:srgbClr val="000000"/>
                        </a:solidFill>
                        <a:effectLst/>
                        <a:latin typeface="Aptos Narrow" panose="020B0004020202020204" pitchFamily="34" charset="0"/>
                      </a:endParaRPr>
                    </a:p>
                  </a:txBody>
                  <a:tcPr marL="54864" marR="9525" marT="9525" marB="0" anchor="ctr"/>
                </a:tc>
                <a:tc>
                  <a:txBody>
                    <a:bodyPr/>
                    <a:lstStyle/>
                    <a:p>
                      <a:pPr algn="ctr" fontAlgn="b"/>
                      <a:r>
                        <a:rPr lang="en-US" sz="1200" u="none" strike="noStrike" dirty="0">
                          <a:effectLst/>
                        </a:rPr>
                        <a:t>1</a:t>
                      </a:r>
                      <a:endParaRPr lang="en-US" sz="1200" b="0" i="0" u="none" strike="noStrike" dirty="0">
                        <a:solidFill>
                          <a:srgbClr val="000000"/>
                        </a:solidFill>
                        <a:effectLst/>
                        <a:latin typeface="Aptos Narrow" panose="020B0004020202020204" pitchFamily="34" charset="0"/>
                      </a:endParaRPr>
                    </a:p>
                  </a:txBody>
                  <a:tcPr marL="54864" marR="9525" marT="9525" marB="0" anchor="ctr"/>
                </a:tc>
                <a:extLst>
                  <a:ext uri="{0D108BD9-81ED-4DB2-BD59-A6C34878D82A}">
                    <a16:rowId xmlns:a16="http://schemas.microsoft.com/office/drawing/2014/main" val="1692579529"/>
                  </a:ext>
                </a:extLst>
              </a:tr>
            </a:tbl>
          </a:graphicData>
        </a:graphic>
      </p:graphicFrame>
    </p:spTree>
    <p:extLst>
      <p:ext uri="{BB962C8B-B14F-4D97-AF65-F5344CB8AC3E}">
        <p14:creationId xmlns:p14="http://schemas.microsoft.com/office/powerpoint/2010/main" val="2491828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A6A3E8-A9F9-8FE5-0C8C-D53400269E6B}"/>
              </a:ext>
            </a:extLst>
          </p:cNvPr>
          <p:cNvSpPr>
            <a:spLocks noGrp="1"/>
          </p:cNvSpPr>
          <p:nvPr>
            <p:ph type="title"/>
          </p:nvPr>
        </p:nvSpPr>
        <p:spPr>
          <a:xfrm>
            <a:off x="839788" y="661693"/>
            <a:ext cx="10515600" cy="999959"/>
          </a:xfrm>
        </p:spPr>
        <p:txBody>
          <a:bodyPr/>
          <a:lstStyle/>
          <a:p>
            <a:r>
              <a:rPr lang="en-US" sz="4000"/>
              <a:t>Compliance Options</a:t>
            </a:r>
          </a:p>
        </p:txBody>
      </p:sp>
      <p:sp>
        <p:nvSpPr>
          <p:cNvPr id="9" name="Text Placeholder 8">
            <a:extLst>
              <a:ext uri="{FF2B5EF4-FFF2-40B4-BE49-F238E27FC236}">
                <a16:creationId xmlns:a16="http://schemas.microsoft.com/office/drawing/2014/main" id="{51E4A216-BC17-3421-C175-2D7AF0737878}"/>
              </a:ext>
            </a:extLst>
          </p:cNvPr>
          <p:cNvSpPr>
            <a:spLocks noGrp="1"/>
          </p:cNvSpPr>
          <p:nvPr>
            <p:ph type="body" idx="1"/>
          </p:nvPr>
        </p:nvSpPr>
        <p:spPr>
          <a:xfrm>
            <a:off x="847763" y="1868658"/>
            <a:ext cx="5157787" cy="823912"/>
          </a:xfrm>
        </p:spPr>
        <p:txBody>
          <a:bodyPr/>
          <a:lstStyle/>
          <a:p>
            <a:pPr algn="ctr"/>
            <a:r>
              <a:rPr lang="en-US" dirty="0"/>
              <a:t>Electrification</a:t>
            </a:r>
          </a:p>
        </p:txBody>
      </p:sp>
      <p:sp>
        <p:nvSpPr>
          <p:cNvPr id="6" name="Content Placeholder 5">
            <a:extLst>
              <a:ext uri="{FF2B5EF4-FFF2-40B4-BE49-F238E27FC236}">
                <a16:creationId xmlns:a16="http://schemas.microsoft.com/office/drawing/2014/main" id="{392B94E4-1299-A8CD-C18D-0B598AF58983}"/>
              </a:ext>
            </a:extLst>
          </p:cNvPr>
          <p:cNvSpPr>
            <a:spLocks noGrp="1"/>
          </p:cNvSpPr>
          <p:nvPr>
            <p:ph sz="half" idx="2"/>
          </p:nvPr>
        </p:nvSpPr>
        <p:spPr>
          <a:xfrm>
            <a:off x="2196697" y="2799842"/>
            <a:ext cx="4050022" cy="2408454"/>
          </a:xfrm>
        </p:spPr>
        <p:txBody>
          <a:bodyPr vert="horz" lIns="91440" tIns="45720" rIns="91440" bIns="45720" rtlCol="0" anchor="t">
            <a:normAutofit/>
          </a:bodyPr>
          <a:lstStyle/>
          <a:p>
            <a:pPr marL="571512" lvl="1" indent="-342900">
              <a:spcBef>
                <a:spcPts val="0"/>
              </a:spcBef>
              <a:buFont typeface="Arial" panose="020B0604020202020204" pitchFamily="34" charset="0"/>
              <a:buChar char="•"/>
            </a:pPr>
            <a:r>
              <a:rPr lang="en-US" i="1" dirty="0">
                <a:solidFill>
                  <a:srgbClr val="0070C0"/>
                </a:solidFill>
                <a:ea typeface="Lato"/>
                <a:cs typeface="Lato"/>
              </a:rPr>
              <a:t>[list measures used for compliance]</a:t>
            </a:r>
          </a:p>
          <a:p>
            <a:pPr marL="514376" lvl="1" indent="-285764">
              <a:spcBef>
                <a:spcPts val="0"/>
              </a:spcBef>
              <a:buFont typeface="Arial" panose="020B0604020202020204" pitchFamily="34" charset="0"/>
              <a:buChar char="•"/>
            </a:pPr>
            <a:r>
              <a:rPr lang="en-US" dirty="0">
                <a:ea typeface="Lato"/>
                <a:cs typeface="Lato"/>
              </a:rPr>
              <a:t>Compliance cost </a:t>
            </a:r>
            <a:r>
              <a:rPr lang="en-US" i="1" dirty="0">
                <a:solidFill>
                  <a:srgbClr val="0070C0"/>
                </a:solidFill>
                <a:ea typeface="Lato" panose="020F0502020204030203" pitchFamily="34" charset="0"/>
                <a:cs typeface="Lato" panose="020F0502020204030203" pitchFamily="34" charset="0"/>
              </a:rPr>
              <a:t>[$X]</a:t>
            </a:r>
            <a:endParaRPr lang="en-US" dirty="0">
              <a:solidFill>
                <a:schemeClr val="tx1"/>
              </a:solidFill>
              <a:ea typeface="Lato" panose="020F0502020204030203" pitchFamily="34" charset="0"/>
              <a:cs typeface="Lato" panose="020F0502020204030203" pitchFamily="34" charset="0"/>
            </a:endParaRPr>
          </a:p>
          <a:p>
            <a:pPr marL="514376" lvl="1" indent="-285764">
              <a:spcBef>
                <a:spcPts val="0"/>
              </a:spcBef>
              <a:buFont typeface="Arial" panose="020B0604020202020204" pitchFamily="34" charset="0"/>
              <a:buChar char="•"/>
            </a:pPr>
            <a:r>
              <a:rPr lang="en-US" dirty="0">
                <a:solidFill>
                  <a:schemeClr val="tx1"/>
                </a:solidFill>
                <a:ea typeface="Lato" panose="020F0502020204030203" pitchFamily="34" charset="0"/>
                <a:cs typeface="Lato" panose="020F0502020204030203" pitchFamily="34" charset="0"/>
              </a:rPr>
              <a:t>Compliance cost </a:t>
            </a:r>
            <a:r>
              <a:rPr lang="en-US" i="1" dirty="0">
                <a:solidFill>
                  <a:srgbClr val="0070C0"/>
                </a:solidFill>
                <a:ea typeface="Lato" panose="020F0502020204030203" pitchFamily="34" charset="0"/>
                <a:cs typeface="Lato" panose="020F0502020204030203" pitchFamily="34" charset="0"/>
              </a:rPr>
              <a:t>[Y%] </a:t>
            </a:r>
            <a:r>
              <a:rPr lang="en-US" dirty="0">
                <a:solidFill>
                  <a:schemeClr val="tx1"/>
                </a:solidFill>
                <a:ea typeface="Lato" panose="020F0502020204030203" pitchFamily="34" charset="0"/>
                <a:cs typeface="Lato" panose="020F0502020204030203" pitchFamily="34" charset="0"/>
              </a:rPr>
              <a:t>of project cost</a:t>
            </a:r>
          </a:p>
          <a:p>
            <a:pPr marL="514376" lvl="1" indent="-285764">
              <a:spcBef>
                <a:spcPts val="0"/>
              </a:spcBef>
              <a:buFont typeface="Arial" panose="020B0604020202020204" pitchFamily="34" charset="0"/>
              <a:buChar char="•"/>
            </a:pPr>
            <a:r>
              <a:rPr lang="en-US" dirty="0">
                <a:ea typeface="Lato"/>
                <a:cs typeface="Lato"/>
              </a:rPr>
              <a:t>GHG reduction </a:t>
            </a:r>
            <a:r>
              <a:rPr lang="en-US" i="1" dirty="0">
                <a:solidFill>
                  <a:srgbClr val="0070C0"/>
                </a:solidFill>
                <a:ea typeface="Lato"/>
                <a:cs typeface="Lato"/>
              </a:rPr>
              <a:t>[Y]</a:t>
            </a:r>
            <a:r>
              <a:rPr lang="en-US" dirty="0">
                <a:ea typeface="Lato"/>
                <a:cs typeface="Lato"/>
              </a:rPr>
              <a:t> tons</a:t>
            </a:r>
          </a:p>
          <a:p>
            <a:pPr>
              <a:spcBef>
                <a:spcPts val="0"/>
              </a:spcBef>
            </a:pPr>
            <a:endParaRPr lang="en-US" sz="2400" dirty="0">
              <a:latin typeface="Lato" panose="020F0502020204030203" pitchFamily="34" charset="0"/>
              <a:ea typeface="Lato" panose="020F0502020204030203" pitchFamily="34" charset="0"/>
              <a:cs typeface="Lato" panose="020F0502020204030203" pitchFamily="34" charset="0"/>
            </a:endParaRPr>
          </a:p>
          <a:p>
            <a:pPr marL="342917" indent="-342917">
              <a:spcBef>
                <a:spcPts val="0"/>
              </a:spcBef>
              <a:buFont typeface="Symbol" panose="05050102010706020507" pitchFamily="18" charset="2"/>
              <a:buChar char=""/>
            </a:pPr>
            <a:endParaRPr lang="en-US" sz="2400" dirty="0">
              <a:latin typeface="Lato" panose="020F0502020204030203" pitchFamily="34" charset="0"/>
              <a:ea typeface="Lato" panose="020F0502020204030203" pitchFamily="34" charset="0"/>
              <a:cs typeface="Lato" panose="020F0502020204030203" pitchFamily="34" charset="0"/>
            </a:endParaRPr>
          </a:p>
          <a:p>
            <a:pPr marL="342917" indent="-342917">
              <a:spcBef>
                <a:spcPts val="0"/>
              </a:spcBef>
              <a:buFont typeface="Symbol" panose="05050102010706020507" pitchFamily="18" charset="2"/>
              <a:buChar char=""/>
            </a:pPr>
            <a:endParaRPr lang="en-US" sz="2667" dirty="0">
              <a:latin typeface="Lato" panose="020F0502020204030203" pitchFamily="34" charset="0"/>
              <a:ea typeface="Lato" panose="020F0502020204030203" pitchFamily="34" charset="0"/>
              <a:cs typeface="Lato" panose="020F0502020204030203" pitchFamily="34" charset="0"/>
            </a:endParaRPr>
          </a:p>
          <a:p>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4" name="Text Placeholder 3">
            <a:extLst>
              <a:ext uri="{FF2B5EF4-FFF2-40B4-BE49-F238E27FC236}">
                <a16:creationId xmlns:a16="http://schemas.microsoft.com/office/drawing/2014/main" id="{DF7E03A4-AAAA-1D6B-7FE5-A6AEF3E0DC70}"/>
              </a:ext>
            </a:extLst>
          </p:cNvPr>
          <p:cNvSpPr>
            <a:spLocks noGrp="1"/>
          </p:cNvSpPr>
          <p:nvPr>
            <p:ph type="body" sz="quarter" idx="3"/>
          </p:nvPr>
        </p:nvSpPr>
        <p:spPr>
          <a:xfrm>
            <a:off x="6096000" y="1264695"/>
            <a:ext cx="5183188" cy="823912"/>
          </a:xfrm>
        </p:spPr>
        <p:txBody>
          <a:bodyPr/>
          <a:lstStyle/>
          <a:p>
            <a:pPr algn="ctr"/>
            <a:r>
              <a:rPr lang="en-US"/>
              <a:t>Efficiency</a:t>
            </a:r>
          </a:p>
        </p:txBody>
      </p:sp>
      <p:sp>
        <p:nvSpPr>
          <p:cNvPr id="7" name="Content Placeholder 6">
            <a:extLst>
              <a:ext uri="{FF2B5EF4-FFF2-40B4-BE49-F238E27FC236}">
                <a16:creationId xmlns:a16="http://schemas.microsoft.com/office/drawing/2014/main" id="{ED40C345-9993-3CBC-FF02-46829582489C}"/>
              </a:ext>
            </a:extLst>
          </p:cNvPr>
          <p:cNvSpPr>
            <a:spLocks noGrp="1"/>
          </p:cNvSpPr>
          <p:nvPr>
            <p:ph sz="quarter" idx="4"/>
          </p:nvPr>
        </p:nvSpPr>
        <p:spPr>
          <a:xfrm>
            <a:off x="6172200" y="2088607"/>
            <a:ext cx="5183188" cy="2481058"/>
          </a:xfrm>
        </p:spPr>
        <p:txBody>
          <a:bodyPr/>
          <a:lstStyle/>
          <a:p>
            <a:pPr marL="571512" lvl="1" indent="-342900">
              <a:spcBef>
                <a:spcPts val="0"/>
              </a:spcBef>
              <a:buFont typeface="Arial" panose="020B0604020202020204" pitchFamily="34" charset="0"/>
              <a:buChar char="•"/>
            </a:pPr>
            <a:r>
              <a:rPr lang="en-US" i="1">
                <a:solidFill>
                  <a:srgbClr val="0070C0"/>
                </a:solidFill>
                <a:ea typeface="Lato"/>
                <a:cs typeface="Lato"/>
              </a:rPr>
              <a:t>[list measures used for compliance]</a:t>
            </a:r>
          </a:p>
          <a:p>
            <a:pPr marL="514376" lvl="1" indent="-285764">
              <a:spcBef>
                <a:spcPts val="0"/>
              </a:spcBef>
              <a:buFont typeface="Arial" panose="020B0604020202020204" pitchFamily="34" charset="0"/>
              <a:buChar char="•"/>
            </a:pPr>
            <a:r>
              <a:rPr lang="en-US">
                <a:ea typeface="Lato"/>
                <a:cs typeface="Lato"/>
              </a:rPr>
              <a:t>Compliance cost </a:t>
            </a:r>
            <a:r>
              <a:rPr lang="en-US" i="1">
                <a:solidFill>
                  <a:srgbClr val="0070C0"/>
                </a:solidFill>
                <a:ea typeface="Lato" panose="020F0502020204030203" pitchFamily="34" charset="0"/>
                <a:cs typeface="Lato" panose="020F0502020204030203" pitchFamily="34" charset="0"/>
              </a:rPr>
              <a:t>[$X]</a:t>
            </a:r>
            <a:endParaRPr lang="en-US">
              <a:solidFill>
                <a:schemeClr val="tx1"/>
              </a:solidFill>
              <a:ea typeface="Lato" panose="020F0502020204030203" pitchFamily="34" charset="0"/>
              <a:cs typeface="Lato" panose="020F0502020204030203" pitchFamily="34" charset="0"/>
            </a:endParaRPr>
          </a:p>
          <a:p>
            <a:pPr marL="514376" lvl="1" indent="-285764">
              <a:spcBef>
                <a:spcPts val="0"/>
              </a:spcBef>
              <a:buFont typeface="Arial" panose="020B0604020202020204" pitchFamily="34" charset="0"/>
              <a:buChar char="•"/>
            </a:pPr>
            <a:r>
              <a:rPr lang="en-US">
                <a:solidFill>
                  <a:schemeClr val="tx1"/>
                </a:solidFill>
                <a:ea typeface="Lato" panose="020F0502020204030203" pitchFamily="34" charset="0"/>
                <a:cs typeface="Lato" panose="020F0502020204030203" pitchFamily="34" charset="0"/>
              </a:rPr>
              <a:t>Compliance cost </a:t>
            </a:r>
            <a:r>
              <a:rPr lang="en-US" i="1">
                <a:solidFill>
                  <a:srgbClr val="0070C0"/>
                </a:solidFill>
                <a:ea typeface="Lato" panose="020F0502020204030203" pitchFamily="34" charset="0"/>
                <a:cs typeface="Lato" panose="020F0502020204030203" pitchFamily="34" charset="0"/>
              </a:rPr>
              <a:t>[Y%] </a:t>
            </a:r>
            <a:r>
              <a:rPr lang="en-US">
                <a:solidFill>
                  <a:schemeClr val="tx1"/>
                </a:solidFill>
                <a:ea typeface="Lato" panose="020F0502020204030203" pitchFamily="34" charset="0"/>
                <a:cs typeface="Lato" panose="020F0502020204030203" pitchFamily="34" charset="0"/>
              </a:rPr>
              <a:t>of project cost</a:t>
            </a:r>
          </a:p>
          <a:p>
            <a:pPr marL="514376" lvl="1" indent="-285764">
              <a:spcBef>
                <a:spcPts val="0"/>
              </a:spcBef>
              <a:buFont typeface="Arial" panose="020B0604020202020204" pitchFamily="34" charset="0"/>
              <a:buChar char="•"/>
            </a:pPr>
            <a:r>
              <a:rPr lang="en-US">
                <a:ea typeface="Lato"/>
                <a:cs typeface="Lato"/>
              </a:rPr>
              <a:t>GHG reduction </a:t>
            </a:r>
            <a:r>
              <a:rPr lang="en-US" i="1">
                <a:solidFill>
                  <a:srgbClr val="0070C0"/>
                </a:solidFill>
                <a:ea typeface="Lato"/>
                <a:cs typeface="Lato"/>
              </a:rPr>
              <a:t>[Y]</a:t>
            </a:r>
            <a:r>
              <a:rPr lang="en-US">
                <a:ea typeface="Lato"/>
                <a:cs typeface="Lato"/>
              </a:rPr>
              <a:t> tons</a:t>
            </a:r>
          </a:p>
          <a:p>
            <a:endParaRPr lang="en-US"/>
          </a:p>
        </p:txBody>
      </p:sp>
      <p:pic>
        <p:nvPicPr>
          <p:cNvPr id="11" name="Picture 10">
            <a:extLst>
              <a:ext uri="{FF2B5EF4-FFF2-40B4-BE49-F238E27FC236}">
                <a16:creationId xmlns:a16="http://schemas.microsoft.com/office/drawing/2014/main" id="{1C2C394C-162C-846E-0747-9C55D71B25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1" y="2189292"/>
            <a:ext cx="2185546" cy="2949079"/>
          </a:xfrm>
          <a:prstGeom prst="rect">
            <a:avLst/>
          </a:prstGeom>
        </p:spPr>
      </p:pic>
      <p:pic>
        <p:nvPicPr>
          <p:cNvPr id="5" name="Picture 4">
            <a:extLst>
              <a:ext uri="{FF2B5EF4-FFF2-40B4-BE49-F238E27FC236}">
                <a16:creationId xmlns:a16="http://schemas.microsoft.com/office/drawing/2014/main" id="{1F3C64F7-0114-12D4-0393-8A42AF2ACFF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281746" y="4521793"/>
            <a:ext cx="3504059" cy="2336208"/>
          </a:xfrm>
          <a:prstGeom prst="rect">
            <a:avLst/>
          </a:prstGeom>
        </p:spPr>
      </p:pic>
    </p:spTree>
    <p:extLst>
      <p:ext uri="{BB962C8B-B14F-4D97-AF65-F5344CB8AC3E}">
        <p14:creationId xmlns:p14="http://schemas.microsoft.com/office/powerpoint/2010/main" val="1841273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AF6DC-0C3B-7F02-3CAD-BF8330A73EB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33B66C-AA14-F483-8693-80831ABAA0E6}"/>
              </a:ext>
            </a:extLst>
          </p:cNvPr>
          <p:cNvSpPr>
            <a:spLocks noGrp="1"/>
          </p:cNvSpPr>
          <p:nvPr>
            <p:ph idx="1"/>
          </p:nvPr>
        </p:nvSpPr>
        <p:spPr>
          <a:xfrm>
            <a:off x="838200" y="1888177"/>
            <a:ext cx="7486403" cy="4604698"/>
          </a:xfrm>
        </p:spPr>
        <p:txBody>
          <a:bodyPr>
            <a:normAutofit fontScale="85000" lnSpcReduction="10000"/>
          </a:bodyPr>
          <a:lstStyle/>
          <a:p>
            <a:pPr>
              <a:lnSpc>
                <a:spcPct val="110000"/>
              </a:lnSpc>
              <a:spcBef>
                <a:spcPts val="0"/>
              </a:spcBef>
              <a:spcAft>
                <a:spcPts val="600"/>
              </a:spcAft>
            </a:pPr>
            <a:r>
              <a:rPr lang="en-US" sz="3200">
                <a:solidFill>
                  <a:srgbClr val="151C22"/>
                </a:solidFill>
                <a:cs typeface="Arial"/>
              </a:rPr>
              <a:t>To claim credit for an </a:t>
            </a:r>
            <a:r>
              <a:rPr lang="en-US" sz="3200" i="1">
                <a:solidFill>
                  <a:srgbClr val="0070C0"/>
                </a:solidFill>
                <a:cs typeface="Arial"/>
              </a:rPr>
              <a:t>[a new or] </a:t>
            </a:r>
            <a:r>
              <a:rPr lang="en-US" sz="3200">
                <a:solidFill>
                  <a:srgbClr val="151C22"/>
                </a:solidFill>
                <a:cs typeface="Arial"/>
              </a:rPr>
              <a:t>existing PV system, include at least  </a:t>
            </a:r>
            <a:r>
              <a:rPr lang="en-US" sz="3200" i="1">
                <a:solidFill>
                  <a:srgbClr val="0070C0"/>
                </a:solidFill>
                <a:cs typeface="Arial"/>
              </a:rPr>
              <a:t>[insert requirement from ordinance]</a:t>
            </a:r>
            <a:r>
              <a:rPr lang="en-US" sz="3200" i="1">
                <a:solidFill>
                  <a:srgbClr val="151C22"/>
                </a:solidFill>
                <a:cs typeface="Arial"/>
              </a:rPr>
              <a:t> </a:t>
            </a:r>
            <a:r>
              <a:rPr lang="en-US" sz="3200">
                <a:solidFill>
                  <a:srgbClr val="151C22"/>
                </a:solidFill>
                <a:cs typeface="Arial"/>
              </a:rPr>
              <a:t>electric readiness measures</a:t>
            </a:r>
          </a:p>
          <a:p>
            <a:pPr marL="457200" indent="-228600">
              <a:lnSpc>
                <a:spcPct val="110000"/>
              </a:lnSpc>
              <a:spcBef>
                <a:spcPts val="0"/>
              </a:spcBef>
              <a:spcAft>
                <a:spcPts val="600"/>
              </a:spcAft>
              <a:buFont typeface="Arial,Sans-Serif"/>
              <a:buChar char="•"/>
            </a:pPr>
            <a:r>
              <a:rPr lang="en-US">
                <a:solidFill>
                  <a:srgbClr val="151C22"/>
                </a:solidFill>
                <a:cs typeface="Arial"/>
              </a:rPr>
              <a:t>Electric range</a:t>
            </a:r>
          </a:p>
          <a:p>
            <a:pPr marL="457200" indent="-228600">
              <a:lnSpc>
                <a:spcPct val="110000"/>
              </a:lnSpc>
              <a:spcBef>
                <a:spcPts val="0"/>
              </a:spcBef>
              <a:spcAft>
                <a:spcPts val="600"/>
              </a:spcAft>
              <a:buFont typeface="Arial,Sans-Serif"/>
              <a:buChar char="•"/>
            </a:pPr>
            <a:r>
              <a:rPr lang="en-US">
                <a:solidFill>
                  <a:srgbClr val="151C22"/>
                </a:solidFill>
                <a:cs typeface="Arial"/>
              </a:rPr>
              <a:t>Heap pump dryer</a:t>
            </a:r>
          </a:p>
          <a:p>
            <a:pPr marL="457200" indent="-228600">
              <a:lnSpc>
                <a:spcPct val="110000"/>
              </a:lnSpc>
              <a:spcBef>
                <a:spcPts val="0"/>
              </a:spcBef>
              <a:spcAft>
                <a:spcPts val="600"/>
              </a:spcAft>
              <a:buFont typeface="Arial,Sans-Serif"/>
              <a:buChar char="•"/>
            </a:pPr>
            <a:r>
              <a:rPr lang="en-US">
                <a:solidFill>
                  <a:srgbClr val="151C22"/>
                </a:solidFill>
                <a:cs typeface="Arial"/>
              </a:rPr>
              <a:t>Heat pump water heater</a:t>
            </a:r>
          </a:p>
          <a:p>
            <a:pPr marL="457200" indent="-228600">
              <a:lnSpc>
                <a:spcPct val="110000"/>
              </a:lnSpc>
              <a:spcBef>
                <a:spcPts val="0"/>
              </a:spcBef>
              <a:spcAft>
                <a:spcPts val="600"/>
              </a:spcAft>
              <a:buFont typeface="Arial,Sans-Serif"/>
              <a:buChar char="•"/>
            </a:pPr>
            <a:r>
              <a:rPr lang="en-US">
                <a:solidFill>
                  <a:srgbClr val="151C22"/>
                </a:solidFill>
                <a:cs typeface="Arial"/>
              </a:rPr>
              <a:t>Heat pump space conditioner</a:t>
            </a:r>
          </a:p>
          <a:p>
            <a:pPr marL="457200" indent="-228600">
              <a:lnSpc>
                <a:spcPct val="110000"/>
              </a:lnSpc>
              <a:spcBef>
                <a:spcPts val="0"/>
              </a:spcBef>
              <a:spcAft>
                <a:spcPts val="600"/>
              </a:spcAft>
              <a:buFont typeface="Arial,Sans-Serif"/>
              <a:buChar char="•"/>
            </a:pPr>
            <a:r>
              <a:rPr lang="en-US">
                <a:solidFill>
                  <a:srgbClr val="151C22"/>
                </a:solidFill>
                <a:cs typeface="Arial"/>
              </a:rPr>
              <a:t>Battery storage</a:t>
            </a:r>
          </a:p>
          <a:p>
            <a:pPr marL="457200" indent="-228600">
              <a:lnSpc>
                <a:spcPct val="110000"/>
              </a:lnSpc>
              <a:spcBef>
                <a:spcPts val="0"/>
              </a:spcBef>
              <a:spcAft>
                <a:spcPts val="600"/>
              </a:spcAft>
              <a:buFont typeface="Arial,Sans-Serif"/>
              <a:buChar char="•"/>
            </a:pPr>
            <a:r>
              <a:rPr lang="en-US">
                <a:solidFill>
                  <a:srgbClr val="151C22"/>
                </a:solidFill>
                <a:cs typeface="Arial"/>
              </a:rPr>
              <a:t>All-electric plan</a:t>
            </a:r>
          </a:p>
          <a:p>
            <a:pPr>
              <a:spcBef>
                <a:spcPts val="0"/>
              </a:spcBef>
            </a:pPr>
            <a:endParaRPr lang="en-US" sz="3200">
              <a:solidFill>
                <a:srgbClr val="151C22"/>
              </a:solidFill>
              <a:cs typeface="Arial"/>
            </a:endParaRPr>
          </a:p>
        </p:txBody>
      </p:sp>
      <p:sp>
        <p:nvSpPr>
          <p:cNvPr id="3" name="Text Placeholder 2">
            <a:extLst>
              <a:ext uri="{FF2B5EF4-FFF2-40B4-BE49-F238E27FC236}">
                <a16:creationId xmlns:a16="http://schemas.microsoft.com/office/drawing/2014/main" id="{234C70C7-ED53-5558-AD7E-BF36B87CF25B}"/>
              </a:ext>
            </a:extLst>
          </p:cNvPr>
          <p:cNvSpPr>
            <a:spLocks noGrp="1"/>
          </p:cNvSpPr>
          <p:nvPr>
            <p:ph type="title" idx="4294967295"/>
          </p:nvPr>
        </p:nvSpPr>
        <p:spPr>
          <a:xfrm>
            <a:off x="838200" y="681038"/>
            <a:ext cx="7142163"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schemeClr val="accent2"/>
                </a:solidFill>
                <a:effectLst/>
                <a:uLnTx/>
                <a:uFillTx/>
                <a:latin typeface="+mj-lt"/>
                <a:ea typeface="+mn-ea"/>
                <a:cs typeface="+mn-cs"/>
              </a:rPr>
              <a:t>Electric </a:t>
            </a:r>
            <a:r>
              <a:rPr kumimoji="0" lang="en-US" sz="4000" b="0" i="0" u="none" strike="noStrike" kern="1200" cap="none" spc="0" normalizeH="0" baseline="0" noProof="0" dirty="0">
                <a:ln>
                  <a:noFill/>
                </a:ln>
                <a:solidFill>
                  <a:schemeClr val="accent2"/>
                </a:solidFill>
                <a:effectLst/>
                <a:uLnTx/>
                <a:uFillTx/>
                <a:latin typeface="+mj-lt"/>
                <a:ea typeface="+mn-ea"/>
                <a:cs typeface="Arial" panose="020B0604020202020204" pitchFamily="34" charset="0"/>
              </a:rPr>
              <a:t>Readiness</a:t>
            </a:r>
            <a:r>
              <a:rPr kumimoji="0" lang="en-US" sz="4000" b="0" i="0" u="none" strike="noStrike" kern="1200" cap="none" spc="0" normalizeH="0" baseline="0" noProof="0" dirty="0">
                <a:ln>
                  <a:noFill/>
                </a:ln>
                <a:solidFill>
                  <a:schemeClr val="accent2"/>
                </a:solidFill>
                <a:effectLst/>
                <a:uLnTx/>
                <a:uFillTx/>
                <a:latin typeface="+mj-lt"/>
                <a:ea typeface="+mn-ea"/>
                <a:cs typeface="+mn-cs"/>
              </a:rPr>
              <a:t> for Solar PV </a:t>
            </a:r>
            <a:r>
              <a:rPr kumimoji="0" lang="en-US" sz="4000" b="0" i="0" u="none" strike="noStrike" kern="1200" cap="none" spc="0" normalizeH="0" baseline="0" noProof="0" dirty="0" err="1">
                <a:ln>
                  <a:noFill/>
                </a:ln>
                <a:solidFill>
                  <a:schemeClr val="accent2"/>
                </a:solidFill>
                <a:effectLst/>
                <a:uLnTx/>
                <a:uFillTx/>
                <a:latin typeface="+mj-lt"/>
                <a:ea typeface="+mn-ea"/>
                <a:cs typeface="+mn-cs"/>
              </a:rPr>
              <a:t>FlexPath</a:t>
            </a:r>
            <a:r>
              <a:rPr kumimoji="0" lang="en-US" sz="4000" b="0" i="0" u="none" strike="noStrike" kern="1200" cap="none" spc="0" normalizeH="0" baseline="0" noProof="0" dirty="0">
                <a:ln>
                  <a:noFill/>
                </a:ln>
                <a:solidFill>
                  <a:schemeClr val="accent2"/>
                </a:solidFill>
                <a:effectLst/>
                <a:uLnTx/>
                <a:uFillTx/>
                <a:latin typeface="+mj-lt"/>
                <a:ea typeface="+mn-ea"/>
                <a:cs typeface="+mn-cs"/>
              </a:rPr>
              <a:t> Credit</a:t>
            </a:r>
            <a:endParaRPr kumimoji="0" lang="en-US" sz="4000" b="0" i="0" u="none" strike="noStrike" kern="1200" cap="none" spc="0" normalizeH="0" baseline="0" noProof="0" dirty="0">
              <a:ln>
                <a:noFill/>
              </a:ln>
              <a:solidFill>
                <a:schemeClr val="accent2"/>
              </a:solidFill>
              <a:effectLst/>
              <a:uLnTx/>
              <a:uFillTx/>
              <a:latin typeface="+mj-lt"/>
              <a:ea typeface="Lato" panose="020F0502020204030203" pitchFamily="34" charset="0"/>
              <a:cs typeface="Lato" panose="020F0502020204030203" pitchFamily="34" charset="0"/>
            </a:endParaRPr>
          </a:p>
        </p:txBody>
      </p:sp>
      <p:pic>
        <p:nvPicPr>
          <p:cNvPr id="4" name="Picture 3">
            <a:extLst>
              <a:ext uri="{FF2B5EF4-FFF2-40B4-BE49-F238E27FC236}">
                <a16:creationId xmlns:a16="http://schemas.microsoft.com/office/drawing/2014/main" id="{BCB863BC-7BC9-5DDC-6CAB-F1C7F35A3DD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b="10988"/>
          <a:stretch/>
        </p:blipFill>
        <p:spPr>
          <a:xfrm>
            <a:off x="6622027" y="3409529"/>
            <a:ext cx="4731774" cy="2651807"/>
          </a:xfrm>
          <a:prstGeom prst="rect">
            <a:avLst/>
          </a:prstGeom>
          <a:ln w="38100">
            <a:noFill/>
          </a:ln>
        </p:spPr>
      </p:pic>
    </p:spTree>
    <p:extLst>
      <p:ext uri="{BB962C8B-B14F-4D97-AF65-F5344CB8AC3E}">
        <p14:creationId xmlns:p14="http://schemas.microsoft.com/office/powerpoint/2010/main" val="3165206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F381F-6076-394B-396C-2334758A1EB4}"/>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8FAE0FE-9DE2-A554-C462-702A2C442ECC}"/>
              </a:ext>
            </a:extLst>
          </p:cNvPr>
          <p:cNvSpPr>
            <a:spLocks noGrp="1"/>
          </p:cNvSpPr>
          <p:nvPr>
            <p:ph type="title"/>
          </p:nvPr>
        </p:nvSpPr>
        <p:spPr/>
        <p:txBody>
          <a:bodyPr/>
          <a:lstStyle/>
          <a:p>
            <a:r>
              <a:rPr lang="en-US" sz="4400">
                <a:ea typeface="Lato" panose="020F0502020204030203" pitchFamily="34" charset="0"/>
                <a:cs typeface="Lato" panose="020F0502020204030203" pitchFamily="34" charset="0"/>
              </a:rPr>
              <a:t>Exceptions</a:t>
            </a:r>
            <a:endParaRPr lang="en-US"/>
          </a:p>
        </p:txBody>
      </p:sp>
      <p:sp>
        <p:nvSpPr>
          <p:cNvPr id="11" name="Freeform: Shape 10">
            <a:extLst>
              <a:ext uri="{FF2B5EF4-FFF2-40B4-BE49-F238E27FC236}">
                <a16:creationId xmlns:a16="http://schemas.microsoft.com/office/drawing/2014/main" id="{0F93F6C5-CBB7-3475-57A8-F0A345E7C1C5}"/>
              </a:ext>
            </a:extLst>
          </p:cNvPr>
          <p:cNvSpPr/>
          <p:nvPr/>
        </p:nvSpPr>
        <p:spPr>
          <a:xfrm>
            <a:off x="4232067" y="1288002"/>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tx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0430" tIns="431121" rIns="390430" bIns="431121" numCol="1" spcCol="1270" anchor="ctr" anchorCtr="0">
            <a:noAutofit/>
          </a:bodyPr>
          <a:lstStyle/>
          <a:p>
            <a:pPr marL="0" lvl="0" indent="0" algn="ctr" defTabSz="1377950">
              <a:lnSpc>
                <a:spcPct val="90000"/>
              </a:lnSpc>
              <a:spcBef>
                <a:spcPct val="0"/>
              </a:spcBef>
              <a:spcAft>
                <a:spcPct val="35000"/>
              </a:spcAft>
              <a:buNone/>
            </a:pPr>
            <a:r>
              <a:rPr lang="en-US" sz="1200" kern="1200">
                <a:solidFill>
                  <a:srgbClr val="FFFFFF"/>
                </a:solidFill>
              </a:rPr>
              <a:t>Mobile home, </a:t>
            </a:r>
            <a:r>
              <a:rPr lang="en-US" sz="1200">
                <a:solidFill>
                  <a:srgbClr val="FFFFFF"/>
                </a:solidFill>
              </a:rPr>
              <a:t>manufactured </a:t>
            </a:r>
            <a:r>
              <a:rPr lang="en-US" sz="1200" kern="1200">
                <a:solidFill>
                  <a:srgbClr val="FFFFFF"/>
                </a:solidFill>
              </a:rPr>
              <a:t>housing</a:t>
            </a:r>
          </a:p>
        </p:txBody>
      </p:sp>
      <p:sp>
        <p:nvSpPr>
          <p:cNvPr id="23" name="Freeform: Shape 22">
            <a:extLst>
              <a:ext uri="{FF2B5EF4-FFF2-40B4-BE49-F238E27FC236}">
                <a16:creationId xmlns:a16="http://schemas.microsoft.com/office/drawing/2014/main" id="{EABCFB0D-4E42-D555-58CB-E1D56BAE05B6}"/>
              </a:ext>
            </a:extLst>
          </p:cNvPr>
          <p:cNvSpPr/>
          <p:nvPr/>
        </p:nvSpPr>
        <p:spPr>
          <a:xfrm>
            <a:off x="6121324" y="1288002"/>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320" tIns="313011" rIns="272320" bIns="313011" numCol="1" spcCol="1270" anchor="ctr" anchorCtr="0">
            <a:noAutofit/>
          </a:bodyPr>
          <a:lstStyle/>
          <a:p>
            <a:pPr marL="0" lvl="0" indent="0" algn="ctr" defTabSz="1600200">
              <a:lnSpc>
                <a:spcPct val="90000"/>
              </a:lnSpc>
              <a:spcBef>
                <a:spcPct val="0"/>
              </a:spcBef>
              <a:spcAft>
                <a:spcPct val="35000"/>
              </a:spcAft>
              <a:buNone/>
            </a:pPr>
            <a:r>
              <a:rPr lang="en-US" kern="1200">
                <a:solidFill>
                  <a:srgbClr val="FFFFFF"/>
                </a:solidFill>
              </a:rPr>
              <a:t>Emergency Housing</a:t>
            </a:r>
          </a:p>
        </p:txBody>
      </p:sp>
      <p:sp>
        <p:nvSpPr>
          <p:cNvPr id="21" name="Freeform: Shape 20">
            <a:extLst>
              <a:ext uri="{FF2B5EF4-FFF2-40B4-BE49-F238E27FC236}">
                <a16:creationId xmlns:a16="http://schemas.microsoft.com/office/drawing/2014/main" id="{31641631-A76C-D04D-E372-36E53C732388}"/>
              </a:ext>
            </a:extLst>
          </p:cNvPr>
          <p:cNvSpPr/>
          <p:nvPr/>
        </p:nvSpPr>
        <p:spPr>
          <a:xfrm>
            <a:off x="8008631" y="1288002"/>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0430" tIns="431121" rIns="390430" bIns="431121" numCol="1" spcCol="1270" anchor="ctr" anchorCtr="0">
            <a:noAutofit/>
          </a:bodyPr>
          <a:lstStyle/>
          <a:p>
            <a:pPr marL="0" lvl="0" indent="0" algn="ctr" defTabSz="1377950">
              <a:lnSpc>
                <a:spcPct val="90000"/>
              </a:lnSpc>
              <a:spcBef>
                <a:spcPct val="0"/>
              </a:spcBef>
              <a:spcAft>
                <a:spcPct val="35000"/>
              </a:spcAft>
              <a:buNone/>
            </a:pPr>
            <a:r>
              <a:rPr lang="en-US">
                <a:solidFill>
                  <a:srgbClr val="FFFFFF"/>
                </a:solidFill>
              </a:rPr>
              <a:t>Roofing and window work</a:t>
            </a:r>
            <a:endParaRPr lang="en-US" kern="1200">
              <a:solidFill>
                <a:srgbClr val="FFFFFF"/>
              </a:solidFill>
            </a:endParaRPr>
          </a:p>
        </p:txBody>
      </p:sp>
      <p:sp>
        <p:nvSpPr>
          <p:cNvPr id="19" name="Freeform: Shape 18">
            <a:extLst>
              <a:ext uri="{FF2B5EF4-FFF2-40B4-BE49-F238E27FC236}">
                <a16:creationId xmlns:a16="http://schemas.microsoft.com/office/drawing/2014/main" id="{BCA39876-B512-092A-DC46-C86392B308F2}"/>
              </a:ext>
            </a:extLst>
          </p:cNvPr>
          <p:cNvSpPr/>
          <p:nvPr/>
        </p:nvSpPr>
        <p:spPr>
          <a:xfrm>
            <a:off x="9895938" y="1336285"/>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320" tIns="313011" rIns="272320" bIns="313011" numCol="1" spcCol="1270" anchor="ctr" anchorCtr="0">
            <a:noAutofit/>
          </a:bodyPr>
          <a:lstStyle/>
          <a:p>
            <a:pPr marL="0" lvl="0" indent="0" algn="ctr" defTabSz="1600200">
              <a:lnSpc>
                <a:spcPct val="90000"/>
              </a:lnSpc>
              <a:spcBef>
                <a:spcPct val="0"/>
              </a:spcBef>
              <a:spcAft>
                <a:spcPct val="35000"/>
              </a:spcAft>
              <a:buNone/>
            </a:pPr>
            <a:r>
              <a:rPr lang="en-US" sz="1400" kern="1200">
                <a:solidFill>
                  <a:srgbClr val="FFFFFF"/>
                </a:solidFill>
              </a:rPr>
              <a:t>Electrification</a:t>
            </a:r>
          </a:p>
        </p:txBody>
      </p:sp>
      <p:sp>
        <p:nvSpPr>
          <p:cNvPr id="14" name="Freeform: Shape 13">
            <a:extLst>
              <a:ext uri="{FF2B5EF4-FFF2-40B4-BE49-F238E27FC236}">
                <a16:creationId xmlns:a16="http://schemas.microsoft.com/office/drawing/2014/main" id="{7AE9C497-1461-1A96-3561-564DB5F75D68}"/>
              </a:ext>
            </a:extLst>
          </p:cNvPr>
          <p:cNvSpPr/>
          <p:nvPr/>
        </p:nvSpPr>
        <p:spPr>
          <a:xfrm>
            <a:off x="3309617" y="3017146"/>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C888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0430" tIns="431121" rIns="390430" bIns="431121" numCol="1" spcCol="1270" anchor="ctr" anchorCtr="0">
            <a:noAutofit/>
          </a:bodyPr>
          <a:lstStyle/>
          <a:p>
            <a:pPr marL="0" lvl="0" indent="0" algn="ctr" defTabSz="1377950">
              <a:lnSpc>
                <a:spcPct val="90000"/>
              </a:lnSpc>
              <a:spcBef>
                <a:spcPct val="0"/>
              </a:spcBef>
              <a:spcAft>
                <a:spcPct val="35000"/>
              </a:spcAft>
              <a:buNone/>
            </a:pPr>
            <a:r>
              <a:rPr lang="en-US" kern="1200">
                <a:solidFill>
                  <a:srgbClr val="FFFFFF"/>
                </a:solidFill>
              </a:rPr>
              <a:t>New, attached ADU</a:t>
            </a:r>
          </a:p>
        </p:txBody>
      </p:sp>
      <p:sp>
        <p:nvSpPr>
          <p:cNvPr id="16" name="Freeform: Shape 15">
            <a:extLst>
              <a:ext uri="{FF2B5EF4-FFF2-40B4-BE49-F238E27FC236}">
                <a16:creationId xmlns:a16="http://schemas.microsoft.com/office/drawing/2014/main" id="{AC6F798F-99B0-6455-B314-C1496417BE83}"/>
              </a:ext>
            </a:extLst>
          </p:cNvPr>
          <p:cNvSpPr/>
          <p:nvPr/>
        </p:nvSpPr>
        <p:spPr>
          <a:xfrm>
            <a:off x="5196924" y="3017146"/>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320" tIns="313011" rIns="272320" bIns="313011" numCol="1" spcCol="1270" anchor="ctr" anchorCtr="0">
            <a:noAutofit/>
          </a:bodyPr>
          <a:lstStyle/>
          <a:p>
            <a:pPr marL="0" lvl="0" indent="0" algn="ctr" defTabSz="1600200">
              <a:lnSpc>
                <a:spcPct val="90000"/>
              </a:lnSpc>
              <a:spcBef>
                <a:spcPct val="0"/>
              </a:spcBef>
              <a:spcAft>
                <a:spcPct val="35000"/>
              </a:spcAft>
              <a:buNone/>
            </a:pPr>
            <a:r>
              <a:rPr lang="en-US" kern="1200">
                <a:solidFill>
                  <a:srgbClr val="FFFFFF"/>
                </a:solidFill>
              </a:rPr>
              <a:t>Pre-existing measures</a:t>
            </a:r>
          </a:p>
        </p:txBody>
      </p:sp>
      <p:sp>
        <p:nvSpPr>
          <p:cNvPr id="24" name="Freeform: Shape 23">
            <a:extLst>
              <a:ext uri="{FF2B5EF4-FFF2-40B4-BE49-F238E27FC236}">
                <a16:creationId xmlns:a16="http://schemas.microsoft.com/office/drawing/2014/main" id="{0FEEE14E-8134-6E08-A4B3-9C445F92C5E8}"/>
              </a:ext>
            </a:extLst>
          </p:cNvPr>
          <p:cNvSpPr/>
          <p:nvPr/>
        </p:nvSpPr>
        <p:spPr>
          <a:xfrm>
            <a:off x="7084491" y="3017145"/>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tx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0430" tIns="431121" rIns="390430" bIns="431121" numCol="1" spcCol="1270" anchor="ctr" anchorCtr="0">
            <a:noAutofit/>
          </a:bodyPr>
          <a:lstStyle/>
          <a:p>
            <a:pPr marL="0" lvl="0" indent="0" algn="ctr" defTabSz="1377950">
              <a:lnSpc>
                <a:spcPct val="90000"/>
              </a:lnSpc>
              <a:spcBef>
                <a:spcPct val="0"/>
              </a:spcBef>
              <a:spcAft>
                <a:spcPct val="35000"/>
              </a:spcAft>
              <a:buNone/>
            </a:pPr>
            <a:r>
              <a:rPr lang="en-US" sz="1400" kern="1200">
                <a:solidFill>
                  <a:srgbClr val="FFFFFF"/>
                </a:solidFill>
              </a:rPr>
              <a:t>Technical or economic infeasibility</a:t>
            </a:r>
          </a:p>
        </p:txBody>
      </p:sp>
      <p:sp>
        <p:nvSpPr>
          <p:cNvPr id="26" name="Freeform: Shape 25">
            <a:extLst>
              <a:ext uri="{FF2B5EF4-FFF2-40B4-BE49-F238E27FC236}">
                <a16:creationId xmlns:a16="http://schemas.microsoft.com/office/drawing/2014/main" id="{6C641B59-3F23-4430-8CE5-4426C9E45C38}"/>
              </a:ext>
            </a:extLst>
          </p:cNvPr>
          <p:cNvSpPr/>
          <p:nvPr/>
        </p:nvSpPr>
        <p:spPr>
          <a:xfrm>
            <a:off x="8971798" y="3017145"/>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C888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320" tIns="313011" rIns="272320" bIns="313011" numCol="1" spcCol="1270" anchor="ctr" anchorCtr="0">
            <a:noAutofit/>
          </a:bodyPr>
          <a:lstStyle/>
          <a:p>
            <a:pPr marL="0" lvl="0" indent="0" algn="ctr" defTabSz="1600200">
              <a:lnSpc>
                <a:spcPct val="90000"/>
              </a:lnSpc>
              <a:spcBef>
                <a:spcPct val="0"/>
              </a:spcBef>
              <a:spcAft>
                <a:spcPct val="35000"/>
              </a:spcAft>
              <a:buNone/>
            </a:pPr>
            <a:r>
              <a:rPr lang="en-US" kern="1200">
                <a:solidFill>
                  <a:srgbClr val="FFFFFF"/>
                </a:solidFill>
              </a:rPr>
              <a:t>Economic hardship</a:t>
            </a:r>
          </a:p>
        </p:txBody>
      </p:sp>
      <p:sp>
        <p:nvSpPr>
          <p:cNvPr id="31" name="Freeform: Shape 30">
            <a:extLst>
              <a:ext uri="{FF2B5EF4-FFF2-40B4-BE49-F238E27FC236}">
                <a16:creationId xmlns:a16="http://schemas.microsoft.com/office/drawing/2014/main" id="{5303B0D9-2EA7-8754-27A9-F37ADED898EC}"/>
              </a:ext>
            </a:extLst>
          </p:cNvPr>
          <p:cNvSpPr/>
          <p:nvPr/>
        </p:nvSpPr>
        <p:spPr>
          <a:xfrm>
            <a:off x="2367358" y="4722069"/>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320" tIns="313011" rIns="272320" bIns="313011" numCol="1" spcCol="1270" anchor="ctr" anchorCtr="0">
            <a:noAutofit/>
          </a:bodyPr>
          <a:lstStyle/>
          <a:p>
            <a:pPr marL="0" lvl="0" indent="0" algn="ctr" defTabSz="1600200">
              <a:lnSpc>
                <a:spcPct val="90000"/>
              </a:lnSpc>
              <a:spcBef>
                <a:spcPct val="0"/>
              </a:spcBef>
              <a:spcAft>
                <a:spcPct val="35000"/>
              </a:spcAft>
              <a:buNone/>
            </a:pPr>
            <a:r>
              <a:rPr lang="en-US" kern="1200">
                <a:solidFill>
                  <a:srgbClr val="FFFFFF"/>
                </a:solidFill>
              </a:rPr>
              <a:t>HOA restrictions</a:t>
            </a:r>
          </a:p>
        </p:txBody>
      </p:sp>
      <p:sp>
        <p:nvSpPr>
          <p:cNvPr id="29" name="Freeform: Shape 28">
            <a:extLst>
              <a:ext uri="{FF2B5EF4-FFF2-40B4-BE49-F238E27FC236}">
                <a16:creationId xmlns:a16="http://schemas.microsoft.com/office/drawing/2014/main" id="{1BAC2157-46DE-B54E-E929-062B9BAC1758}"/>
              </a:ext>
            </a:extLst>
          </p:cNvPr>
          <p:cNvSpPr/>
          <p:nvPr/>
        </p:nvSpPr>
        <p:spPr>
          <a:xfrm>
            <a:off x="4234017" y="4722069"/>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320" tIns="313011" rIns="272320" bIns="313011" numCol="1" spcCol="1270" anchor="ctr" anchorCtr="0">
            <a:noAutofit/>
          </a:bodyPr>
          <a:lstStyle/>
          <a:p>
            <a:pPr marL="0" lvl="0" indent="0" algn="ctr" defTabSz="1600200">
              <a:lnSpc>
                <a:spcPct val="90000"/>
              </a:lnSpc>
              <a:spcBef>
                <a:spcPct val="0"/>
              </a:spcBef>
              <a:spcAft>
                <a:spcPct val="35000"/>
              </a:spcAft>
              <a:buNone/>
            </a:pPr>
            <a:r>
              <a:rPr lang="en-US" kern="1200">
                <a:solidFill>
                  <a:srgbClr val="FFFFFF"/>
                </a:solidFill>
              </a:rPr>
              <a:t>Historic structure restrictions</a:t>
            </a:r>
          </a:p>
        </p:txBody>
      </p:sp>
      <p:sp>
        <p:nvSpPr>
          <p:cNvPr id="27" name="Freeform: Shape 26">
            <a:extLst>
              <a:ext uri="{FF2B5EF4-FFF2-40B4-BE49-F238E27FC236}">
                <a16:creationId xmlns:a16="http://schemas.microsoft.com/office/drawing/2014/main" id="{FC7917A5-E305-E58E-4198-6EB70DC60651}"/>
              </a:ext>
            </a:extLst>
          </p:cNvPr>
          <p:cNvSpPr/>
          <p:nvPr/>
        </p:nvSpPr>
        <p:spPr>
          <a:xfrm>
            <a:off x="6121324" y="4722069"/>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C888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0430" tIns="431121" rIns="390430" bIns="431121" numCol="1" spcCol="1270" anchor="ctr" anchorCtr="0">
            <a:noAutofit/>
          </a:bodyPr>
          <a:lstStyle/>
          <a:p>
            <a:pPr marL="0" lvl="0" indent="0" algn="ctr" defTabSz="1377950">
              <a:lnSpc>
                <a:spcPct val="90000"/>
              </a:lnSpc>
              <a:spcBef>
                <a:spcPct val="0"/>
              </a:spcBef>
              <a:spcAft>
                <a:spcPct val="35000"/>
              </a:spcAft>
              <a:buNone/>
            </a:pPr>
            <a:r>
              <a:rPr lang="en-US">
                <a:solidFill>
                  <a:srgbClr val="FFFFFF"/>
                </a:solidFill>
              </a:rPr>
              <a:t>Repairs</a:t>
            </a:r>
            <a:endParaRPr lang="en-US" kern="1200">
              <a:solidFill>
                <a:srgbClr val="FFFFFF"/>
              </a:solidFill>
            </a:endParaRPr>
          </a:p>
        </p:txBody>
      </p:sp>
      <p:sp>
        <p:nvSpPr>
          <p:cNvPr id="30" name="Freeform: Shape 29">
            <a:extLst>
              <a:ext uri="{FF2B5EF4-FFF2-40B4-BE49-F238E27FC236}">
                <a16:creationId xmlns:a16="http://schemas.microsoft.com/office/drawing/2014/main" id="{3EF6EA00-AC98-66F3-04AB-25348C554823}"/>
              </a:ext>
            </a:extLst>
          </p:cNvPr>
          <p:cNvSpPr/>
          <p:nvPr/>
        </p:nvSpPr>
        <p:spPr>
          <a:xfrm>
            <a:off x="8028145" y="4722069"/>
            <a:ext cx="1747506" cy="200862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0430" tIns="431121" rIns="390430" bIns="431121" numCol="1" spcCol="1270" anchor="ctr" anchorCtr="0">
            <a:noAutofit/>
          </a:bodyPr>
          <a:lstStyle/>
          <a:p>
            <a:pPr algn="ctr" defTabSz="1600200">
              <a:lnSpc>
                <a:spcPct val="90000"/>
              </a:lnSpc>
              <a:spcBef>
                <a:spcPct val="0"/>
              </a:spcBef>
              <a:spcAft>
                <a:spcPct val="35000"/>
              </a:spcAft>
            </a:pPr>
            <a:r>
              <a:rPr lang="en-US">
                <a:solidFill>
                  <a:srgbClr val="FFFFFF"/>
                </a:solidFill>
              </a:rPr>
              <a:t>Seismic or medical need</a:t>
            </a:r>
          </a:p>
        </p:txBody>
      </p:sp>
    </p:spTree>
    <p:extLst>
      <p:ext uri="{BB962C8B-B14F-4D97-AF65-F5344CB8AC3E}">
        <p14:creationId xmlns:p14="http://schemas.microsoft.com/office/powerpoint/2010/main" val="19535709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620F1-369F-13B1-4E5E-6EAC99D72133}"/>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721EAF3-5EE1-E2EC-7387-5466607BA999}"/>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Exceptions: </a:t>
            </a:r>
            <a:r>
              <a:rPr kumimoji="0" lang="en-US" sz="4400" b="0" i="0" u="none" strike="noStrike" kern="1200" cap="none" spc="0" normalizeH="0" baseline="0" noProof="0" dirty="0" err="1">
                <a:ln>
                  <a:noFill/>
                </a:ln>
                <a:solidFill>
                  <a:schemeClr val="accent2"/>
                </a:solidFill>
                <a:effectLst/>
                <a:uLnTx/>
                <a:uFillTx/>
                <a:latin typeface="+mn-lt"/>
                <a:ea typeface="+mn-ea"/>
                <a:cs typeface="+mn-cs"/>
              </a:rPr>
              <a:t>FlexPath</a:t>
            </a:r>
            <a:endParaRPr kumimoji="0" lang="en-US" sz="4400" b="0" i="0" u="none" strike="noStrike" kern="1200" cap="none" spc="0" normalizeH="0" baseline="0" noProof="0" dirty="0">
              <a:ln>
                <a:noFill/>
              </a:ln>
              <a:solidFill>
                <a:schemeClr val="accent2"/>
              </a:solidFill>
              <a:effectLst/>
              <a:uLnTx/>
              <a:uFillTx/>
              <a:latin typeface="+mn-lt"/>
              <a:ea typeface="+mn-ea"/>
              <a:cs typeface="+mn-cs"/>
            </a:endParaRPr>
          </a:p>
        </p:txBody>
      </p:sp>
      <p:sp>
        <p:nvSpPr>
          <p:cNvPr id="2" name="TextBox 1">
            <a:extLst>
              <a:ext uri="{FF2B5EF4-FFF2-40B4-BE49-F238E27FC236}">
                <a16:creationId xmlns:a16="http://schemas.microsoft.com/office/drawing/2014/main" id="{B02A306C-C44B-45CE-4BAB-D9B671F94A8A}"/>
              </a:ext>
            </a:extLst>
          </p:cNvPr>
          <p:cNvSpPr txBox="1"/>
          <p:nvPr/>
        </p:nvSpPr>
        <p:spPr>
          <a:xfrm>
            <a:off x="838200" y="1757548"/>
            <a:ext cx="6156158" cy="4735327"/>
          </a:xfrm>
          <a:prstGeom prst="rect">
            <a:avLst/>
          </a:prstGeom>
        </p:spPr>
        <p:txBody>
          <a:bodyPr vert="horz" lIns="91440" tIns="45720" rIns="91440" bIns="45720" rtlCol="0" anchor="t" anchorCtr="0">
            <a:noAutofit/>
          </a:bodyPr>
          <a:lstStyle/>
          <a:p>
            <a:pPr marL="171450" indent="-171450">
              <a:spcAft>
                <a:spcPts val="600"/>
              </a:spcAft>
              <a:buFont typeface="Arial" panose="020B0604020202020204" pitchFamily="34" charset="0"/>
              <a:buChar char="•"/>
            </a:pPr>
            <a:r>
              <a:rPr lang="en-US" i="1">
                <a:solidFill>
                  <a:srgbClr val="0070C0"/>
                </a:solidFill>
              </a:rPr>
              <a:t>[edit as needed]</a:t>
            </a:r>
          </a:p>
          <a:p>
            <a:pPr marL="171450" indent="-171450">
              <a:spcAft>
                <a:spcPts val="600"/>
              </a:spcAft>
              <a:buFont typeface="Arial" panose="020B0604020202020204" pitchFamily="34" charset="0"/>
              <a:buChar char="•"/>
            </a:pPr>
            <a:r>
              <a:rPr lang="en-US">
                <a:solidFill>
                  <a:schemeClr val="tx2"/>
                </a:solidFill>
              </a:rPr>
              <a:t>Additions or alterations to create a new attached ADU</a:t>
            </a:r>
          </a:p>
          <a:p>
            <a:pPr marL="171450" indent="-171450">
              <a:spcAft>
                <a:spcPts val="600"/>
              </a:spcAft>
              <a:buFont typeface="Arial" panose="020B0604020202020204" pitchFamily="34" charset="0"/>
              <a:buChar char="•"/>
            </a:pPr>
            <a:r>
              <a:rPr lang="en-US">
                <a:solidFill>
                  <a:schemeClr val="tx2"/>
                </a:solidFill>
              </a:rPr>
              <a:t>Mobile home, manufactured housing</a:t>
            </a:r>
          </a:p>
          <a:p>
            <a:pPr marL="171450" indent="-171450">
              <a:spcAft>
                <a:spcPts val="600"/>
              </a:spcAft>
              <a:buFont typeface="Arial" panose="020B0604020202020204" pitchFamily="34" charset="0"/>
              <a:buChar char="•"/>
            </a:pPr>
            <a:r>
              <a:rPr lang="en-US">
                <a:solidFill>
                  <a:schemeClr val="tx2"/>
                </a:solidFill>
              </a:rPr>
              <a:t>Emergency housing</a:t>
            </a:r>
          </a:p>
          <a:p>
            <a:pPr marL="171450" indent="-171450">
              <a:spcAft>
                <a:spcPts val="600"/>
              </a:spcAft>
              <a:buFont typeface="Arial" panose="020B0604020202020204" pitchFamily="34" charset="0"/>
              <a:buChar char="•"/>
            </a:pPr>
            <a:r>
              <a:rPr lang="en-US">
                <a:solidFill>
                  <a:schemeClr val="tx2"/>
                </a:solidFill>
              </a:rPr>
              <a:t>Alterations consisting of roofing and/or windows only</a:t>
            </a:r>
          </a:p>
          <a:p>
            <a:pPr marL="171450" indent="-171450">
              <a:spcAft>
                <a:spcPts val="600"/>
              </a:spcAft>
              <a:buFont typeface="Arial" panose="020B0604020202020204" pitchFamily="34" charset="0"/>
              <a:buChar char="•"/>
            </a:pPr>
            <a:r>
              <a:rPr lang="en-US">
                <a:solidFill>
                  <a:schemeClr val="tx2"/>
                </a:solidFill>
              </a:rPr>
              <a:t>Technical/economic infeasibility</a:t>
            </a:r>
          </a:p>
          <a:p>
            <a:pPr marL="171450" indent="-171450">
              <a:spcAft>
                <a:spcPts val="600"/>
              </a:spcAft>
              <a:buFont typeface="Arial" panose="020B0604020202020204" pitchFamily="34" charset="0"/>
              <a:buChar char="•"/>
            </a:pPr>
            <a:r>
              <a:rPr lang="en-US">
                <a:solidFill>
                  <a:schemeClr val="tx2"/>
                </a:solidFill>
              </a:rPr>
              <a:t>Economic hardship</a:t>
            </a:r>
          </a:p>
          <a:p>
            <a:pPr marL="171450" indent="-171450">
              <a:spcAft>
                <a:spcPts val="600"/>
              </a:spcAft>
              <a:buFont typeface="Arial" panose="020B0604020202020204" pitchFamily="34" charset="0"/>
              <a:buChar char="•"/>
            </a:pPr>
            <a:r>
              <a:rPr lang="en-US">
                <a:solidFill>
                  <a:schemeClr val="tx2"/>
                </a:solidFill>
              </a:rPr>
              <a:t>Preexisting measures</a:t>
            </a:r>
          </a:p>
          <a:p>
            <a:pPr marL="171450" indent="-171450">
              <a:spcAft>
                <a:spcPts val="600"/>
              </a:spcAft>
              <a:buFont typeface="Arial" panose="020B0604020202020204" pitchFamily="34" charset="0"/>
              <a:buChar char="•"/>
            </a:pPr>
            <a:r>
              <a:rPr lang="en-US">
                <a:solidFill>
                  <a:schemeClr val="tx2"/>
                </a:solidFill>
              </a:rPr>
              <a:t>HOA restrictions</a:t>
            </a:r>
          </a:p>
          <a:p>
            <a:pPr marL="171450" indent="-171450">
              <a:spcAft>
                <a:spcPts val="600"/>
              </a:spcAft>
              <a:buFont typeface="Arial" panose="020B0604020202020204" pitchFamily="34" charset="0"/>
              <a:buChar char="•"/>
            </a:pPr>
            <a:r>
              <a:rPr lang="en-US">
                <a:solidFill>
                  <a:schemeClr val="tx2"/>
                </a:solidFill>
              </a:rPr>
              <a:t>Repairs</a:t>
            </a:r>
          </a:p>
          <a:p>
            <a:pPr marL="171450" indent="-171450">
              <a:spcAft>
                <a:spcPts val="600"/>
              </a:spcAft>
              <a:buFont typeface="Arial" panose="020B0604020202020204" pitchFamily="34" charset="0"/>
              <a:buChar char="•"/>
            </a:pPr>
            <a:r>
              <a:rPr lang="en-US">
                <a:solidFill>
                  <a:schemeClr val="tx2"/>
                </a:solidFill>
              </a:rPr>
              <a:t>Projects consisting of electrification measures only</a:t>
            </a:r>
          </a:p>
          <a:p>
            <a:pPr marL="171450" indent="-171450">
              <a:spcAft>
                <a:spcPts val="600"/>
              </a:spcAft>
              <a:buFont typeface="Arial" panose="020B0604020202020204" pitchFamily="34" charset="0"/>
              <a:buChar char="•"/>
            </a:pPr>
            <a:r>
              <a:rPr lang="en-US">
                <a:solidFill>
                  <a:schemeClr val="tx2"/>
                </a:solidFill>
              </a:rPr>
              <a:t>Seismic/medical necessity</a:t>
            </a:r>
          </a:p>
          <a:p>
            <a:pPr marL="171450" indent="-171450">
              <a:spcAft>
                <a:spcPts val="600"/>
              </a:spcAft>
              <a:buFont typeface="Arial" panose="020B0604020202020204" pitchFamily="34" charset="0"/>
              <a:buChar char="•"/>
            </a:pPr>
            <a:r>
              <a:rPr lang="en-US">
                <a:solidFill>
                  <a:schemeClr val="tx2"/>
                </a:solidFill>
              </a:rPr>
              <a:t>Historic structures</a:t>
            </a:r>
          </a:p>
        </p:txBody>
      </p:sp>
      <p:pic>
        <p:nvPicPr>
          <p:cNvPr id="12" name="Picture 11" descr="A street sign with two signs&#10;&#10;AI-generated content may be incorrect.">
            <a:extLst>
              <a:ext uri="{FF2B5EF4-FFF2-40B4-BE49-F238E27FC236}">
                <a16:creationId xmlns:a16="http://schemas.microsoft.com/office/drawing/2014/main" id="{256C01BE-7C4E-6FCD-A9BD-7320CDA4CECA}"/>
              </a:ext>
            </a:extLst>
          </p:cNvPr>
          <p:cNvPicPr>
            <a:picLocks noChangeAspect="1"/>
          </p:cNvPicPr>
          <p:nvPr/>
        </p:nvPicPr>
        <p:blipFill>
          <a:blip r:embed="rId3">
            <a:extLst>
              <a:ext uri="{28A0092B-C50C-407E-A947-70E740481C1C}">
                <a14:useLocalDpi xmlns:a14="http://schemas.microsoft.com/office/drawing/2010/main" val="0"/>
              </a:ext>
            </a:extLst>
          </a:blip>
          <a:srcRect l="27939" r="37036"/>
          <a:stretch/>
        </p:blipFill>
        <p:spPr>
          <a:xfrm>
            <a:off x="7921752" y="10"/>
            <a:ext cx="4270248" cy="6857990"/>
          </a:xfrm>
          <a:prstGeom prst="rect">
            <a:avLst/>
          </a:prstGeom>
          <a:noFill/>
        </p:spPr>
      </p:pic>
    </p:spTree>
    <p:extLst>
      <p:ext uri="{BB962C8B-B14F-4D97-AF65-F5344CB8AC3E}">
        <p14:creationId xmlns:p14="http://schemas.microsoft.com/office/powerpoint/2010/main" val="1192452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C6ABB-0F66-1713-50FD-FB495917F4A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C05FEDE-37BB-4A00-1DD9-AE74138377CB}"/>
              </a:ext>
            </a:extLst>
          </p:cNvPr>
          <p:cNvSpPr>
            <a:spLocks noGrp="1"/>
          </p:cNvSpPr>
          <p:nvPr>
            <p:ph type="title"/>
          </p:nvPr>
        </p:nvSpPr>
        <p:spPr/>
        <p:txBody>
          <a:bodyPr/>
          <a:lstStyle/>
          <a:p>
            <a:r>
              <a:rPr lang="en-US" dirty="0"/>
              <a:t>Proposed Policy Requirements: </a:t>
            </a:r>
            <a:br>
              <a:rPr lang="en-US" dirty="0"/>
            </a:br>
            <a:r>
              <a:rPr lang="en-US" dirty="0"/>
              <a:t>Electric Readiness</a:t>
            </a:r>
          </a:p>
        </p:txBody>
      </p:sp>
      <p:sp>
        <p:nvSpPr>
          <p:cNvPr id="8" name="Text Placeholder 7">
            <a:extLst>
              <a:ext uri="{FF2B5EF4-FFF2-40B4-BE49-F238E27FC236}">
                <a16:creationId xmlns:a16="http://schemas.microsoft.com/office/drawing/2014/main" id="{BEBD0E76-470B-D127-4175-00253101B9B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65735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F3F22-224E-F84F-92EE-F960654CB08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7E226D5-7004-CCE2-FB7F-3815248775E4}"/>
              </a:ext>
            </a:extLst>
          </p:cNvPr>
          <p:cNvSpPr>
            <a:spLocks noGrp="1"/>
          </p:cNvSpPr>
          <p:nvPr>
            <p:ph type="title" idx="4294967295"/>
          </p:nvPr>
        </p:nvSpPr>
        <p:spPr>
          <a:xfrm>
            <a:off x="838200" y="681038"/>
            <a:ext cx="7142163"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Holland Title"/>
                <a:ea typeface="+mn-ea"/>
                <a:cs typeface="+mn-cs"/>
              </a:rPr>
              <a:t>Electric Readiness: Kitchens</a:t>
            </a:r>
            <a:endParaRPr kumimoji="0" lang="en-US" sz="3600" b="0" i="0" u="none" strike="noStrike" kern="1200" cap="none" spc="0" normalizeH="0" baseline="0" noProof="0" dirty="0">
              <a:ln>
                <a:noFill/>
              </a:ln>
              <a:solidFill>
                <a:schemeClr val="accent2"/>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4" name="TextBox 3">
            <a:extLst>
              <a:ext uri="{FF2B5EF4-FFF2-40B4-BE49-F238E27FC236}">
                <a16:creationId xmlns:a16="http://schemas.microsoft.com/office/drawing/2014/main" id="{FC046464-61D6-DE13-3FBE-418C587D5C88}"/>
              </a:ext>
            </a:extLst>
          </p:cNvPr>
          <p:cNvSpPr txBox="1"/>
          <p:nvPr/>
        </p:nvSpPr>
        <p:spPr>
          <a:xfrm>
            <a:off x="838201" y="2025040"/>
            <a:ext cx="6773321" cy="3924299"/>
          </a:xfrm>
          <a:prstGeom prst="rect">
            <a:avLst/>
          </a:prstGeom>
          <a:noFill/>
        </p:spPr>
        <p:txBody>
          <a:bodyPr wrap="square" lIns="91440" tIns="45720" rIns="91440" bIns="45720" rtlCol="0" anchor="t">
            <a:normAutofit/>
          </a:bodyPr>
          <a:lstStyle/>
          <a:p>
            <a:pPr>
              <a:spcAft>
                <a:spcPts val="600"/>
              </a:spcAft>
            </a:pPr>
            <a:r>
              <a:rPr lang="en-US" sz="2400" b="1"/>
              <a:t>Trigger:</a:t>
            </a:r>
            <a:r>
              <a:rPr lang="en-US" sz="2400"/>
              <a:t> Electrical permit scope includes circuits or receptacles in the kitchen</a:t>
            </a:r>
          </a:p>
          <a:p>
            <a:pPr marL="228600" indent="-228600">
              <a:lnSpc>
                <a:spcPct val="110000"/>
              </a:lnSpc>
              <a:spcAft>
                <a:spcPts val="600"/>
              </a:spcAft>
              <a:buFont typeface="Arial"/>
              <a:buChar char="•"/>
            </a:pPr>
            <a:r>
              <a:rPr lang="en-US" sz="2400" b="1">
                <a:ea typeface="Lato"/>
                <a:cs typeface="Calibri"/>
              </a:rPr>
              <a:t>Install </a:t>
            </a:r>
            <a:r>
              <a:rPr lang="en-US" sz="2400">
                <a:ea typeface="Lato"/>
                <a:cs typeface="Calibri"/>
              </a:rPr>
              <a:t>120 volt receptacle that is upgradable to 240 volts</a:t>
            </a:r>
          </a:p>
        </p:txBody>
      </p:sp>
      <p:pic>
        <p:nvPicPr>
          <p:cNvPr id="2" name="Picture Placeholder 13">
            <a:extLst>
              <a:ext uri="{FF2B5EF4-FFF2-40B4-BE49-F238E27FC236}">
                <a16:creationId xmlns:a16="http://schemas.microsoft.com/office/drawing/2014/main" id="{C8AA27E0-80B2-7E52-C3A7-986C681C4EC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7" r="27143"/>
          <a:stretch/>
        </p:blipFill>
        <p:spPr>
          <a:xfrm>
            <a:off x="7832714" y="2025040"/>
            <a:ext cx="3992879" cy="365400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483041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393E9-CAE3-978D-8840-8D414A48711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D473D1F-AEE1-3132-AA4C-6D8358C58CE7}"/>
              </a:ext>
            </a:extLst>
          </p:cNvPr>
          <p:cNvSpPr>
            <a:spLocks noGrp="1"/>
          </p:cNvSpPr>
          <p:nvPr>
            <p:ph type="title" idx="4294967295"/>
          </p:nvPr>
        </p:nvSpPr>
        <p:spPr>
          <a:xfrm>
            <a:off x="838200" y="681038"/>
            <a:ext cx="9590088" cy="11366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Holland Title"/>
                <a:ea typeface="+mn-ea"/>
                <a:cs typeface="+mn-cs"/>
              </a:rPr>
              <a:t>Electric Readiness for Water Heaters</a:t>
            </a:r>
            <a:endParaRPr kumimoji="0" lang="en-US" sz="3600" b="0" i="0" u="none" strike="noStrike" kern="1200" cap="none" spc="0" normalizeH="0" baseline="0" noProof="0" dirty="0">
              <a:ln>
                <a:noFill/>
              </a:ln>
              <a:solidFill>
                <a:schemeClr val="accent2"/>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4" name="TextBox 3">
            <a:extLst>
              <a:ext uri="{FF2B5EF4-FFF2-40B4-BE49-F238E27FC236}">
                <a16:creationId xmlns:a16="http://schemas.microsoft.com/office/drawing/2014/main" id="{49760C12-3863-7570-29EE-34A1768A1374}"/>
              </a:ext>
            </a:extLst>
          </p:cNvPr>
          <p:cNvSpPr txBox="1"/>
          <p:nvPr/>
        </p:nvSpPr>
        <p:spPr>
          <a:xfrm>
            <a:off x="838201" y="2125682"/>
            <a:ext cx="6298869" cy="3924299"/>
          </a:xfrm>
          <a:prstGeom prst="rect">
            <a:avLst/>
          </a:prstGeom>
          <a:noFill/>
        </p:spPr>
        <p:txBody>
          <a:bodyPr wrap="square" lIns="91440" tIns="45720" rIns="91440" bIns="45720" rtlCol="0" anchor="t">
            <a:normAutofit/>
          </a:bodyPr>
          <a:lstStyle/>
          <a:p>
            <a:pPr>
              <a:spcAft>
                <a:spcPts val="600"/>
              </a:spcAft>
            </a:pPr>
            <a:r>
              <a:rPr lang="en-US" sz="2000" b="1"/>
              <a:t>Trigger #1:</a:t>
            </a:r>
            <a:r>
              <a:rPr lang="en-US" sz="2000"/>
              <a:t> Wall framing is removed or replaced within 3’ of a gas water heater</a:t>
            </a:r>
          </a:p>
          <a:p>
            <a:pPr marL="285750" indent="-285750">
              <a:spcAft>
                <a:spcPts val="600"/>
              </a:spcAft>
              <a:buFont typeface="Arial" panose="020B0604020202020204" pitchFamily="34" charset="0"/>
              <a:buChar char="•"/>
            </a:pPr>
            <a:r>
              <a:rPr lang="en-US" sz="2000" b="1"/>
              <a:t>Provide</a:t>
            </a:r>
            <a:r>
              <a:rPr lang="en-US" sz="2000"/>
              <a:t> space suitable for future heat pump water heater (2.5’ x 2.5’ x 7’) + condensate drain</a:t>
            </a:r>
          </a:p>
          <a:p>
            <a:pPr>
              <a:lnSpc>
                <a:spcPct val="110000"/>
              </a:lnSpc>
              <a:spcAft>
                <a:spcPts val="600"/>
              </a:spcAft>
            </a:pPr>
            <a:endParaRPr lang="en-US" sz="2000">
              <a:ea typeface="Lato"/>
              <a:cs typeface="Calibri"/>
            </a:endParaRPr>
          </a:p>
          <a:p>
            <a:pPr>
              <a:lnSpc>
                <a:spcPct val="110000"/>
              </a:lnSpc>
              <a:spcAft>
                <a:spcPts val="600"/>
              </a:spcAft>
            </a:pPr>
            <a:r>
              <a:rPr lang="en-US" sz="2000" b="1"/>
              <a:t>Trigger #2</a:t>
            </a:r>
            <a:r>
              <a:rPr lang="en-US" sz="2000"/>
              <a:t>: Electrical permit scope includes circuits or receptacles within 3’ of existing water heater or 10’ of a future HPWH location above</a:t>
            </a:r>
            <a:endParaRPr lang="en-US" sz="2000">
              <a:ea typeface="Lato"/>
              <a:cs typeface="Calibri"/>
            </a:endParaRPr>
          </a:p>
          <a:p>
            <a:pPr marL="228600" indent="-228600">
              <a:lnSpc>
                <a:spcPct val="110000"/>
              </a:lnSpc>
              <a:spcAft>
                <a:spcPts val="600"/>
              </a:spcAft>
              <a:buFont typeface="Arial"/>
              <a:buChar char="•"/>
            </a:pPr>
            <a:r>
              <a:rPr lang="en-US" sz="2000" b="1">
                <a:ea typeface="Lato"/>
                <a:cs typeface="Calibri"/>
              </a:rPr>
              <a:t>Install </a:t>
            </a:r>
            <a:r>
              <a:rPr lang="en-US" sz="2000">
                <a:ea typeface="Lato"/>
                <a:cs typeface="Calibri"/>
              </a:rPr>
              <a:t>120 volt receptacle that is upgradable to 240 volts</a:t>
            </a:r>
          </a:p>
        </p:txBody>
      </p:sp>
      <p:pic>
        <p:nvPicPr>
          <p:cNvPr id="2" name="Picture Placeholder 11">
            <a:extLst>
              <a:ext uri="{FF2B5EF4-FFF2-40B4-BE49-F238E27FC236}">
                <a16:creationId xmlns:a16="http://schemas.microsoft.com/office/drawing/2014/main" id="{FBCA0C65-A6EB-7FEA-64F7-63B99486988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5629" b="15629"/>
          <a:stretch/>
        </p:blipFill>
        <p:spPr>
          <a:xfrm>
            <a:off x="7573612" y="1962133"/>
            <a:ext cx="4057949" cy="371355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70073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23C29-90CA-BA80-CE0E-EE7A086897A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FB252E7-6B4A-489B-7D8D-05FE91EAB3DE}"/>
              </a:ext>
            </a:extLst>
          </p:cNvPr>
          <p:cNvSpPr>
            <a:spLocks noGrp="1"/>
          </p:cNvSpPr>
          <p:nvPr>
            <p:ph type="title" idx="4294967295"/>
          </p:nvPr>
        </p:nvSpPr>
        <p:spPr>
          <a:xfrm>
            <a:off x="838200" y="681038"/>
            <a:ext cx="7142163"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Holland Title"/>
                <a:ea typeface="+mn-ea"/>
                <a:cs typeface="+mn-cs"/>
              </a:rPr>
              <a:t>Electric Readiness for Dryers</a:t>
            </a:r>
            <a:endParaRPr kumimoji="0" lang="en-US" sz="3600" b="0" i="0" u="none" strike="noStrike" kern="1200" cap="none" spc="0" normalizeH="0" baseline="0" noProof="0" dirty="0">
              <a:ln>
                <a:noFill/>
              </a:ln>
              <a:solidFill>
                <a:schemeClr val="accent2"/>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4" name="TextBox 3">
            <a:extLst>
              <a:ext uri="{FF2B5EF4-FFF2-40B4-BE49-F238E27FC236}">
                <a16:creationId xmlns:a16="http://schemas.microsoft.com/office/drawing/2014/main" id="{A728193F-0734-734B-CB72-BA5481B8CE58}"/>
              </a:ext>
            </a:extLst>
          </p:cNvPr>
          <p:cNvSpPr txBox="1"/>
          <p:nvPr/>
        </p:nvSpPr>
        <p:spPr>
          <a:xfrm>
            <a:off x="838202" y="2025041"/>
            <a:ext cx="6410092" cy="4024940"/>
          </a:xfrm>
          <a:prstGeom prst="rect">
            <a:avLst/>
          </a:prstGeom>
          <a:noFill/>
        </p:spPr>
        <p:txBody>
          <a:bodyPr wrap="square" lIns="91440" tIns="45720" rIns="91440" bIns="45720" rtlCol="0" anchor="t">
            <a:normAutofit/>
          </a:bodyPr>
          <a:lstStyle/>
          <a:p>
            <a:r>
              <a:rPr lang="en-US" sz="2400" b="1" dirty="0"/>
              <a:t>Trigger:</a:t>
            </a:r>
            <a:r>
              <a:rPr lang="en-US" sz="2400" dirty="0"/>
              <a:t> Electrical permit scope includes circuits or receptacles within 3’ of a gas clothes dryer</a:t>
            </a:r>
          </a:p>
          <a:p>
            <a:endParaRPr lang="en-US" sz="2400" dirty="0"/>
          </a:p>
          <a:p>
            <a:pPr marL="342900" indent="-342900">
              <a:buFont typeface="Arial" panose="020B0604020202020204" pitchFamily="34" charset="0"/>
              <a:buChar char="•"/>
            </a:pPr>
            <a:r>
              <a:rPr lang="en-US" sz="2400" b="1" dirty="0"/>
              <a:t>Install</a:t>
            </a:r>
            <a:r>
              <a:rPr lang="en-US" sz="2400" b="1" dirty="0">
                <a:ea typeface="Lato"/>
                <a:cs typeface="Calibri"/>
              </a:rPr>
              <a:t> </a:t>
            </a:r>
            <a:r>
              <a:rPr lang="en-US" sz="2400" dirty="0">
                <a:ea typeface="Lato"/>
                <a:cs typeface="Calibri"/>
              </a:rPr>
              <a:t>120 volt receptacle that is upgradable to 240 volts</a:t>
            </a:r>
          </a:p>
        </p:txBody>
      </p:sp>
      <p:pic>
        <p:nvPicPr>
          <p:cNvPr id="7" name="Picture 6">
            <a:extLst>
              <a:ext uri="{FF2B5EF4-FFF2-40B4-BE49-F238E27FC236}">
                <a16:creationId xmlns:a16="http://schemas.microsoft.com/office/drawing/2014/main" id="{203E9D35-77EC-8067-DFA7-04953C6C50B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29552" y="2025041"/>
            <a:ext cx="4349852" cy="2570367"/>
          </a:xfrm>
          <a:prstGeom prst="rect">
            <a:avLst/>
          </a:prstGeom>
        </p:spPr>
      </p:pic>
    </p:spTree>
    <p:extLst>
      <p:ext uri="{BB962C8B-B14F-4D97-AF65-F5344CB8AC3E}">
        <p14:creationId xmlns:p14="http://schemas.microsoft.com/office/powerpoint/2010/main" val="1121210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17FB8-6071-C8FC-4060-099B421AC88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5BE9FE4-D786-39A8-2652-0FFF99FC441C}"/>
              </a:ext>
            </a:extLst>
          </p:cNvPr>
          <p:cNvSpPr>
            <a:spLocks noGrp="1"/>
          </p:cNvSpPr>
          <p:nvPr>
            <p:ph type="title" idx="4294967295"/>
          </p:nvPr>
        </p:nvSpPr>
        <p:spPr>
          <a:xfrm>
            <a:off x="838200" y="681038"/>
            <a:ext cx="7142163"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Holland Title"/>
                <a:ea typeface="+mn-ea"/>
                <a:cs typeface="+mn-cs"/>
              </a:rPr>
              <a:t>Electric Readiness for Outdoor Appliances</a:t>
            </a:r>
            <a:endParaRPr kumimoji="0" lang="en-US" sz="3600" b="0" i="0" u="none" strike="noStrike" kern="1200" cap="none" spc="0" normalizeH="0" baseline="0" noProof="0" dirty="0">
              <a:ln>
                <a:noFill/>
              </a:ln>
              <a:solidFill>
                <a:schemeClr val="accent2"/>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4" name="TextBox 3">
            <a:extLst>
              <a:ext uri="{FF2B5EF4-FFF2-40B4-BE49-F238E27FC236}">
                <a16:creationId xmlns:a16="http://schemas.microsoft.com/office/drawing/2014/main" id="{25DC1914-C814-0C6E-31E7-057E46427857}"/>
              </a:ext>
            </a:extLst>
          </p:cNvPr>
          <p:cNvSpPr txBox="1"/>
          <p:nvPr/>
        </p:nvSpPr>
        <p:spPr>
          <a:xfrm>
            <a:off x="838201" y="2125682"/>
            <a:ext cx="5042275" cy="3924299"/>
          </a:xfrm>
          <a:prstGeom prst="rect">
            <a:avLst/>
          </a:prstGeom>
          <a:noFill/>
        </p:spPr>
        <p:txBody>
          <a:bodyPr wrap="square" lIns="91440" tIns="45720" rIns="91440" bIns="45720" rtlCol="0" anchor="t">
            <a:normAutofit/>
          </a:bodyPr>
          <a:lstStyle/>
          <a:p>
            <a:pPr>
              <a:lnSpc>
                <a:spcPct val="110000"/>
              </a:lnSpc>
              <a:spcAft>
                <a:spcPts val="600"/>
              </a:spcAft>
            </a:pPr>
            <a:r>
              <a:rPr lang="en-US" sz="2400" b="1"/>
              <a:t>Trigger:</a:t>
            </a:r>
            <a:r>
              <a:rPr lang="en-US" sz="2400"/>
              <a:t> When a gas line is extended to outdoor appliances (pools, spas, fireplaces, BBQ)</a:t>
            </a:r>
            <a:endParaRPr lang="en-US" sz="2400">
              <a:ea typeface="Lato"/>
              <a:cs typeface="Calibri"/>
            </a:endParaRPr>
          </a:p>
          <a:p>
            <a:pPr marL="342900" indent="-342900">
              <a:lnSpc>
                <a:spcPct val="110000"/>
              </a:lnSpc>
              <a:spcAft>
                <a:spcPts val="600"/>
              </a:spcAft>
              <a:buFont typeface="Arial" panose="020B0604020202020204" pitchFamily="34" charset="0"/>
              <a:buChar char="•"/>
            </a:pPr>
            <a:r>
              <a:rPr lang="en-US" sz="2400" b="1">
                <a:ea typeface="Lato"/>
                <a:cs typeface="Calibri"/>
              </a:rPr>
              <a:t>Designate</a:t>
            </a:r>
            <a:r>
              <a:rPr lang="en-US" sz="2400">
                <a:ea typeface="Lato"/>
                <a:cs typeface="Calibri"/>
              </a:rPr>
              <a:t> space for an equivalent electric appliance</a:t>
            </a:r>
          </a:p>
          <a:p>
            <a:pPr marL="342900" indent="-342900">
              <a:lnSpc>
                <a:spcPct val="110000"/>
              </a:lnSpc>
              <a:spcAft>
                <a:spcPts val="600"/>
              </a:spcAft>
              <a:buFont typeface="Arial" panose="020B0604020202020204" pitchFamily="34" charset="0"/>
              <a:buChar char="•"/>
            </a:pPr>
            <a:r>
              <a:rPr lang="en-US" sz="2400" b="1">
                <a:ea typeface="Lato"/>
                <a:cs typeface="Calibri"/>
              </a:rPr>
              <a:t>Install</a:t>
            </a:r>
            <a:r>
              <a:rPr lang="en-US" sz="2400">
                <a:ea typeface="Lato"/>
                <a:cs typeface="Calibri"/>
              </a:rPr>
              <a:t> electrical conduit to serve a future electric appliance</a:t>
            </a:r>
          </a:p>
        </p:txBody>
      </p:sp>
      <p:pic>
        <p:nvPicPr>
          <p:cNvPr id="5" name="Picture 4">
            <a:extLst>
              <a:ext uri="{FF2B5EF4-FFF2-40B4-BE49-F238E27FC236}">
                <a16:creationId xmlns:a16="http://schemas.microsoft.com/office/drawing/2014/main" id="{B8556C11-EBFA-4FD2-F8FA-38A9EC388C8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0128" y="2006600"/>
            <a:ext cx="4877628" cy="3251752"/>
          </a:xfrm>
          <a:prstGeom prst="rect">
            <a:avLst/>
          </a:prstGeom>
        </p:spPr>
      </p:pic>
    </p:spTree>
    <p:extLst>
      <p:ext uri="{BB962C8B-B14F-4D97-AF65-F5344CB8AC3E}">
        <p14:creationId xmlns:p14="http://schemas.microsoft.com/office/powerpoint/2010/main" val="36485751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0C3DB-E432-2CAA-1913-890C625BC0D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CC84628-4812-5E2B-0CF9-F3944FD0D484}"/>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lt"/>
                <a:cs typeface="+mn-lt"/>
              </a:rPr>
              <a:t>Prerequisites for </a:t>
            </a:r>
            <a:r>
              <a:rPr kumimoji="0" lang="en-US" sz="4400" b="0" i="0" u="none" strike="noStrike" kern="1200" cap="none" spc="0" normalizeH="0" baseline="0" noProof="0" dirty="0">
                <a:ln>
                  <a:noFill/>
                </a:ln>
                <a:solidFill>
                  <a:schemeClr val="accent2"/>
                </a:solidFill>
                <a:effectLst/>
                <a:uLnTx/>
                <a:uFillTx/>
                <a:latin typeface="+mn-lt"/>
                <a:ea typeface="+mn-ea"/>
                <a:cs typeface="+mn-cs"/>
              </a:rPr>
              <a:t>Electric Panel Upgrades</a:t>
            </a:r>
          </a:p>
        </p:txBody>
      </p:sp>
      <p:sp>
        <p:nvSpPr>
          <p:cNvPr id="6" name="TextBox 5">
            <a:extLst>
              <a:ext uri="{FF2B5EF4-FFF2-40B4-BE49-F238E27FC236}">
                <a16:creationId xmlns:a16="http://schemas.microsoft.com/office/drawing/2014/main" id="{09F93B0D-EBB9-F7B5-1F82-21A9E525B265}"/>
              </a:ext>
            </a:extLst>
          </p:cNvPr>
          <p:cNvSpPr txBox="1"/>
          <p:nvPr/>
        </p:nvSpPr>
        <p:spPr>
          <a:xfrm>
            <a:off x="485898" y="1752342"/>
            <a:ext cx="4040536" cy="4678878"/>
          </a:xfrm>
          <a:prstGeom prst="rect">
            <a:avLst/>
          </a:prstGeom>
          <a:solidFill>
            <a:schemeClr val="bg1"/>
          </a:solidFill>
        </p:spPr>
        <p:txBody>
          <a:bodyPr wrap="square" lIns="91440" tIns="45720" rIns="91440" bIns="45720" rtlCol="0" anchor="t">
            <a:normAutofit fontScale="70000" lnSpcReduction="20000"/>
          </a:bodyPr>
          <a:lstStyle/>
          <a:p>
            <a:pPr algn="ctr">
              <a:lnSpc>
                <a:spcPct val="120000"/>
              </a:lnSpc>
            </a:pPr>
            <a:r>
              <a:rPr lang="en-US" sz="2400" b="1"/>
              <a:t>Requirements</a:t>
            </a:r>
          </a:p>
          <a:p>
            <a:pPr algn="ctr">
              <a:lnSpc>
                <a:spcPct val="120000"/>
              </a:lnSpc>
            </a:pPr>
            <a:endParaRPr lang="en-US" sz="2000"/>
          </a:p>
          <a:p>
            <a:pPr>
              <a:lnSpc>
                <a:spcPct val="120000"/>
              </a:lnSpc>
            </a:pPr>
            <a:r>
              <a:rPr lang="en-US" sz="2000"/>
              <a:t>Calculate electrical panel size according to </a:t>
            </a:r>
            <a:r>
              <a:rPr lang="en-US" sz="2000" i="1"/>
              <a:t>both</a:t>
            </a:r>
            <a:r>
              <a:rPr lang="en-US" sz="2000"/>
              <a:t> 220.83 and 220.87 of the Electrical Code</a:t>
            </a:r>
          </a:p>
          <a:p>
            <a:pPr>
              <a:lnSpc>
                <a:spcPct val="120000"/>
              </a:lnSpc>
            </a:pPr>
            <a:endParaRPr lang="en-US" sz="2000"/>
          </a:p>
          <a:p>
            <a:pPr>
              <a:lnSpc>
                <a:spcPct val="120000"/>
              </a:lnSpc>
            </a:pPr>
            <a:r>
              <a:rPr lang="en-US" sz="2000"/>
              <a:t>At least one power management or circuit controlling device</a:t>
            </a:r>
            <a:endParaRPr lang="en-US" sz="2000">
              <a:cs typeface="Arial"/>
            </a:endParaRPr>
          </a:p>
          <a:p>
            <a:pPr marL="342900" indent="-342900">
              <a:lnSpc>
                <a:spcPct val="120000"/>
              </a:lnSpc>
              <a:buFont typeface="Arial" panose="020B0604020202020204" pitchFamily="34" charset="0"/>
              <a:buChar char="•"/>
            </a:pPr>
            <a:r>
              <a:rPr lang="en-US" sz="2000"/>
              <a:t>Water heater</a:t>
            </a:r>
            <a:endParaRPr lang="en-US" sz="2000">
              <a:cs typeface="Arial"/>
            </a:endParaRPr>
          </a:p>
          <a:p>
            <a:pPr marL="342900" indent="-342900">
              <a:lnSpc>
                <a:spcPct val="120000"/>
              </a:lnSpc>
              <a:buFont typeface="Arial" panose="020B0604020202020204" pitchFamily="34" charset="0"/>
              <a:buChar char="•"/>
            </a:pPr>
            <a:r>
              <a:rPr lang="en-US" sz="2000"/>
              <a:t>Clothes dryer</a:t>
            </a:r>
            <a:endParaRPr lang="en-US" sz="2000">
              <a:cs typeface="Arial"/>
            </a:endParaRPr>
          </a:p>
          <a:p>
            <a:pPr marL="342900" indent="-342900">
              <a:lnSpc>
                <a:spcPct val="120000"/>
              </a:lnSpc>
              <a:buFont typeface="Arial" panose="020B0604020202020204" pitchFamily="34" charset="0"/>
              <a:buChar char="•"/>
            </a:pPr>
            <a:r>
              <a:rPr lang="en-US" sz="2000"/>
              <a:t>Range</a:t>
            </a:r>
            <a:endParaRPr lang="en-US" sz="2000">
              <a:cs typeface="Arial"/>
            </a:endParaRPr>
          </a:p>
          <a:p>
            <a:pPr marL="342900" indent="-342900">
              <a:lnSpc>
                <a:spcPct val="120000"/>
              </a:lnSpc>
              <a:buFont typeface="Arial" panose="020B0604020202020204" pitchFamily="34" charset="0"/>
              <a:buChar char="•"/>
            </a:pPr>
            <a:r>
              <a:rPr lang="en-US" sz="2000"/>
              <a:t>EV Charger</a:t>
            </a:r>
            <a:endParaRPr lang="en-US" sz="2000">
              <a:cs typeface="Arial"/>
            </a:endParaRPr>
          </a:p>
          <a:p>
            <a:pPr algn="ctr">
              <a:lnSpc>
                <a:spcPct val="120000"/>
              </a:lnSpc>
            </a:pPr>
            <a:r>
              <a:rPr lang="en-US" sz="2000" b="1"/>
              <a:t>or</a:t>
            </a:r>
            <a:endParaRPr lang="en-US" sz="2000" b="1">
              <a:cs typeface="Arial"/>
            </a:endParaRPr>
          </a:p>
          <a:p>
            <a:pPr>
              <a:lnSpc>
                <a:spcPct val="120000"/>
              </a:lnSpc>
            </a:pPr>
            <a:r>
              <a:rPr lang="en-US" sz="2000"/>
              <a:t>At least one 120-volt electric appliance</a:t>
            </a:r>
            <a:endParaRPr lang="en-US" sz="2000">
              <a:cs typeface="Arial"/>
            </a:endParaRPr>
          </a:p>
          <a:p>
            <a:pPr marL="342900" indent="-342900">
              <a:lnSpc>
                <a:spcPct val="120000"/>
              </a:lnSpc>
              <a:buFont typeface="Arial" panose="020B0604020202020204" pitchFamily="34" charset="0"/>
              <a:buChar char="•"/>
            </a:pPr>
            <a:r>
              <a:rPr lang="en-US" sz="2000"/>
              <a:t>Water heater</a:t>
            </a:r>
            <a:endParaRPr lang="en-US" sz="2000">
              <a:cs typeface="Arial"/>
            </a:endParaRPr>
          </a:p>
          <a:p>
            <a:pPr marL="342900" indent="-342900">
              <a:lnSpc>
                <a:spcPct val="120000"/>
              </a:lnSpc>
              <a:buFont typeface="Arial" panose="020B0604020202020204" pitchFamily="34" charset="0"/>
              <a:buChar char="•"/>
            </a:pPr>
            <a:r>
              <a:rPr lang="en-US" sz="2000"/>
              <a:t>Clothes dryer</a:t>
            </a:r>
            <a:endParaRPr lang="en-US" sz="2000">
              <a:cs typeface="Arial"/>
            </a:endParaRPr>
          </a:p>
          <a:p>
            <a:pPr marL="342900" indent="-342900">
              <a:lnSpc>
                <a:spcPct val="120000"/>
              </a:lnSpc>
              <a:buFont typeface="Arial" panose="020B0604020202020204" pitchFamily="34" charset="0"/>
              <a:buChar char="•"/>
            </a:pPr>
            <a:r>
              <a:rPr lang="en-US" sz="2000"/>
              <a:t>Range</a:t>
            </a:r>
            <a:endParaRPr lang="en-US" sz="2000">
              <a:cs typeface="Arial"/>
            </a:endParaRPr>
          </a:p>
          <a:p>
            <a:pPr algn="ctr">
              <a:lnSpc>
                <a:spcPct val="120000"/>
              </a:lnSpc>
            </a:pPr>
            <a:r>
              <a:rPr lang="en-US" sz="2000" b="1"/>
              <a:t>or</a:t>
            </a:r>
            <a:endParaRPr lang="en-US" sz="2000" b="1">
              <a:cs typeface="Arial"/>
            </a:endParaRPr>
          </a:p>
          <a:p>
            <a:pPr>
              <a:lnSpc>
                <a:spcPct val="120000"/>
              </a:lnSpc>
            </a:pPr>
            <a:r>
              <a:rPr lang="en-US" sz="2000"/>
              <a:t>Circuit control between whole home load and EV charger</a:t>
            </a:r>
            <a:endParaRPr lang="en-US"/>
          </a:p>
        </p:txBody>
      </p:sp>
      <p:sp>
        <p:nvSpPr>
          <p:cNvPr id="9" name="TextBox 8">
            <a:extLst>
              <a:ext uri="{FF2B5EF4-FFF2-40B4-BE49-F238E27FC236}">
                <a16:creationId xmlns:a16="http://schemas.microsoft.com/office/drawing/2014/main" id="{35D6FBB0-98C2-E9BF-8476-61ECB8A0E47E}"/>
              </a:ext>
            </a:extLst>
          </p:cNvPr>
          <p:cNvSpPr txBox="1"/>
          <p:nvPr/>
        </p:nvSpPr>
        <p:spPr>
          <a:xfrm>
            <a:off x="7946617" y="1752342"/>
            <a:ext cx="4062350" cy="4407539"/>
          </a:xfrm>
          <a:prstGeom prst="rect">
            <a:avLst/>
          </a:prstGeom>
          <a:noFill/>
        </p:spPr>
        <p:txBody>
          <a:bodyPr wrap="square" lIns="91440" tIns="45720" rIns="91440" bIns="45720" rtlCol="0" anchor="t">
            <a:normAutofit/>
          </a:bodyPr>
          <a:lstStyle/>
          <a:p>
            <a:pPr algn="ctr">
              <a:lnSpc>
                <a:spcPct val="120000"/>
              </a:lnSpc>
            </a:pPr>
            <a:r>
              <a:rPr lang="en-US" sz="2000" b="1"/>
              <a:t>Rationale</a:t>
            </a:r>
          </a:p>
          <a:p>
            <a:pPr algn="ctr">
              <a:lnSpc>
                <a:spcPct val="120000"/>
              </a:lnSpc>
            </a:pPr>
            <a:endParaRPr lang="en-US"/>
          </a:p>
          <a:p>
            <a:pPr marL="342900" indent="-342900">
              <a:lnSpc>
                <a:spcPct val="120000"/>
              </a:lnSpc>
              <a:buFont typeface="Arial" panose="020B0604020202020204" pitchFamily="34" charset="0"/>
              <a:buChar char="•"/>
            </a:pPr>
            <a:r>
              <a:rPr lang="en-US">
                <a:cs typeface="Arial"/>
              </a:rPr>
              <a:t>Contractors may not consider both electrical code calculation options</a:t>
            </a:r>
          </a:p>
          <a:p>
            <a:pPr marL="342900" indent="-342900">
              <a:lnSpc>
                <a:spcPct val="120000"/>
              </a:lnSpc>
              <a:buFont typeface="Arial" panose="020B0604020202020204" pitchFamily="34" charset="0"/>
              <a:buChar char="•"/>
            </a:pPr>
            <a:endParaRPr lang="en-US"/>
          </a:p>
          <a:p>
            <a:pPr marL="342900" indent="-342900">
              <a:lnSpc>
                <a:spcPct val="120000"/>
              </a:lnSpc>
              <a:buFont typeface="Arial" panose="020B0604020202020204" pitchFamily="34" charset="0"/>
              <a:buChar char="•"/>
            </a:pPr>
            <a:r>
              <a:rPr lang="en-US"/>
              <a:t>Panel upgrades are often unnecessary and expensive</a:t>
            </a:r>
            <a:endParaRPr lang="en-US">
              <a:cs typeface="Arial"/>
            </a:endParaRPr>
          </a:p>
          <a:p>
            <a:pPr>
              <a:lnSpc>
                <a:spcPct val="120000"/>
              </a:lnSpc>
            </a:pPr>
            <a:endParaRPr lang="en-US"/>
          </a:p>
          <a:p>
            <a:pPr marL="342900" indent="-342900">
              <a:lnSpc>
                <a:spcPct val="120000"/>
              </a:lnSpc>
              <a:buFont typeface="Arial" panose="020B0604020202020204" pitchFamily="34" charset="0"/>
              <a:buChar char="•"/>
            </a:pPr>
            <a:r>
              <a:rPr lang="en-US"/>
              <a:t>Alternatives can reduce cost of electrification and reduce coincident peak load</a:t>
            </a:r>
            <a:endParaRPr lang="en-US">
              <a:cs typeface="Arial"/>
            </a:endParaRPr>
          </a:p>
          <a:p>
            <a:pPr marL="342900" indent="-342900">
              <a:lnSpc>
                <a:spcPct val="120000"/>
              </a:lnSpc>
              <a:buFont typeface="Arial" panose="020B0604020202020204" pitchFamily="34" charset="0"/>
              <a:buChar char="•"/>
            </a:pPr>
            <a:endParaRPr lang="en-US">
              <a:cs typeface="Arial"/>
            </a:endParaRPr>
          </a:p>
        </p:txBody>
      </p:sp>
      <p:pic>
        <p:nvPicPr>
          <p:cNvPr id="2" name="Picture 1">
            <a:extLst>
              <a:ext uri="{FF2B5EF4-FFF2-40B4-BE49-F238E27FC236}">
                <a16:creationId xmlns:a16="http://schemas.microsoft.com/office/drawing/2014/main" id="{C8273105-B0FF-E218-EFBD-4BE35D98221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0854" r="17438"/>
          <a:stretch/>
        </p:blipFill>
        <p:spPr>
          <a:xfrm>
            <a:off x="5177721" y="2867258"/>
            <a:ext cx="1836557" cy="19841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779471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4473F-1A39-67EE-B2EE-DC9E6DEFB63D}"/>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C79AD678-2625-70BC-3701-B80E558532BA}"/>
              </a:ext>
            </a:extLst>
          </p:cNvPr>
          <p:cNvSpPr>
            <a:spLocks noGrp="1"/>
          </p:cNvSpPr>
          <p:nvPr>
            <p:ph type="title" idx="4294967295"/>
          </p:nvPr>
        </p:nvSpPr>
        <p:spPr>
          <a:xfrm>
            <a:off x="838200" y="681038"/>
            <a:ext cx="679767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Arial" panose="020B0604020202020204" pitchFamily="34" charset="0"/>
                <a:ea typeface="Lato"/>
                <a:cs typeface="Arial" panose="020B0604020202020204" pitchFamily="34" charset="0"/>
              </a:rPr>
              <a:t>Exceptions</a:t>
            </a:r>
            <a:r>
              <a:rPr kumimoji="0" lang="en-US" sz="4400" b="0" i="0" u="none" strike="noStrike" kern="1200" cap="none" spc="0" normalizeH="0" baseline="0" noProof="0" dirty="0">
                <a:ln>
                  <a:noFill/>
                </a:ln>
                <a:solidFill>
                  <a:schemeClr val="accent2"/>
                </a:solidFill>
                <a:effectLst/>
                <a:uLnTx/>
                <a:uFillTx/>
                <a:latin typeface="Lato"/>
                <a:ea typeface="Lato"/>
                <a:cs typeface="Lato"/>
              </a:rPr>
              <a:t>: </a:t>
            </a:r>
          </a:p>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Arial" panose="020B0604020202020204" pitchFamily="34" charset="0"/>
                <a:ea typeface="Lato"/>
                <a:cs typeface="Arial" panose="020B0604020202020204" pitchFamily="34" charset="0"/>
              </a:rPr>
              <a:t>Electric Readiness</a:t>
            </a:r>
            <a:endParaRPr kumimoji="0" lang="en-US" sz="4400" b="0" i="0" u="none" strike="noStrike" kern="1200" cap="none" spc="0" normalizeH="0" baseline="0" noProof="0" dirty="0">
              <a:ln>
                <a:noFill/>
              </a:ln>
              <a:solidFill>
                <a:schemeClr val="accent2"/>
              </a:solidFill>
              <a:effectLst/>
              <a:uLnTx/>
              <a:uFillTx/>
              <a:latin typeface="Arial" panose="020B0604020202020204" pitchFamily="34" charset="0"/>
              <a:ea typeface="Lato" panose="020F0502020204030203" pitchFamily="34" charset="0"/>
              <a:cs typeface="Arial" panose="020B0604020202020204" pitchFamily="34" charset="0"/>
            </a:endParaRPr>
          </a:p>
        </p:txBody>
      </p:sp>
      <p:sp>
        <p:nvSpPr>
          <p:cNvPr id="2" name="TextBox 1">
            <a:extLst>
              <a:ext uri="{FF2B5EF4-FFF2-40B4-BE49-F238E27FC236}">
                <a16:creationId xmlns:a16="http://schemas.microsoft.com/office/drawing/2014/main" id="{519D2B9D-DC8D-1513-EEC6-A0E4D6E8AAE0}"/>
              </a:ext>
            </a:extLst>
          </p:cNvPr>
          <p:cNvSpPr txBox="1"/>
          <p:nvPr/>
        </p:nvSpPr>
        <p:spPr>
          <a:xfrm>
            <a:off x="926276" y="2185059"/>
            <a:ext cx="6994566" cy="4334493"/>
          </a:xfrm>
          <a:prstGeom prst="rect">
            <a:avLst/>
          </a:prstGeom>
          <a:noFill/>
        </p:spPr>
        <p:txBody>
          <a:bodyPr wrap="square" lIns="91440" tIns="45720" rIns="91440" bIns="45720" rtlCol="0" anchor="t">
            <a:normAutofit lnSpcReduction="10000"/>
          </a:bodyPr>
          <a:lstStyle/>
          <a:p>
            <a:pPr>
              <a:spcAft>
                <a:spcPts val="600"/>
              </a:spcAft>
            </a:pPr>
            <a:r>
              <a:rPr lang="en-US" i="1">
                <a:solidFill>
                  <a:srgbClr val="0070C0"/>
                </a:solidFill>
              </a:rPr>
              <a:t>[edit as needed]</a:t>
            </a:r>
          </a:p>
          <a:p>
            <a:pPr marL="285750" indent="-285750">
              <a:spcAft>
                <a:spcPts val="600"/>
              </a:spcAft>
              <a:buFont typeface="Arial" panose="020B0604020202020204" pitchFamily="34" charset="0"/>
              <a:buChar char="•"/>
            </a:pPr>
            <a:r>
              <a:rPr lang="en-US" sz="2400"/>
              <a:t>No electrical permit otherwise required for the project</a:t>
            </a:r>
          </a:p>
          <a:p>
            <a:pPr marL="285750" indent="-285750">
              <a:spcAft>
                <a:spcPts val="600"/>
              </a:spcAft>
              <a:buFont typeface="Arial" panose="020B0604020202020204" pitchFamily="34" charset="0"/>
              <a:buChar char="•"/>
            </a:pPr>
            <a:r>
              <a:rPr lang="en-US" sz="2400"/>
              <a:t>Reach measures trigger electrical service upgrades </a:t>
            </a:r>
          </a:p>
          <a:p>
            <a:pPr marL="285750" indent="-285750">
              <a:spcAft>
                <a:spcPts val="600"/>
              </a:spcAft>
              <a:buFont typeface="Arial" panose="020B0604020202020204" pitchFamily="34" charset="0"/>
              <a:buChar char="•"/>
            </a:pPr>
            <a:r>
              <a:rPr lang="en-US" sz="2400"/>
              <a:t>Repairs, safety improvements</a:t>
            </a:r>
          </a:p>
          <a:p>
            <a:pPr marL="285750" indent="-285750">
              <a:spcAft>
                <a:spcPts val="600"/>
              </a:spcAft>
              <a:buFont typeface="Arial" panose="020B0604020202020204" pitchFamily="34" charset="0"/>
              <a:buChar char="•"/>
            </a:pPr>
            <a:r>
              <a:rPr lang="en-US" sz="2400"/>
              <a:t>Projects that would not otherwise require an electrical permit</a:t>
            </a:r>
          </a:p>
          <a:p>
            <a:pPr marL="285750" indent="-285750">
              <a:spcAft>
                <a:spcPts val="600"/>
              </a:spcAft>
              <a:buFont typeface="Arial" panose="020B0604020202020204" pitchFamily="34" charset="0"/>
              <a:buChar char="•"/>
            </a:pPr>
            <a:r>
              <a:rPr lang="en-US" sz="2400"/>
              <a:t>Additions or alterations to create a new attached ADU</a:t>
            </a:r>
          </a:p>
          <a:p>
            <a:pPr marL="285750" indent="-285750">
              <a:spcAft>
                <a:spcPts val="600"/>
              </a:spcAft>
              <a:buFont typeface="Arial" panose="020B0604020202020204" pitchFamily="34" charset="0"/>
              <a:buChar char="•"/>
            </a:pPr>
            <a:r>
              <a:rPr lang="en-US" sz="2400"/>
              <a:t>Mobile homes, manufactured housing</a:t>
            </a:r>
          </a:p>
        </p:txBody>
      </p:sp>
      <p:pic>
        <p:nvPicPr>
          <p:cNvPr id="5" name="Picture 4">
            <a:extLst>
              <a:ext uri="{FF2B5EF4-FFF2-40B4-BE49-F238E27FC236}">
                <a16:creationId xmlns:a16="http://schemas.microsoft.com/office/drawing/2014/main" id="{A7A5B0A6-FDA4-8FC4-574C-ECA48FD1809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7939" r="37036"/>
          <a:stretch/>
        </p:blipFill>
        <p:spPr>
          <a:xfrm>
            <a:off x="7920842" y="10"/>
            <a:ext cx="4270248" cy="6857990"/>
          </a:xfrm>
          <a:prstGeom prst="rect">
            <a:avLst/>
          </a:prstGeom>
          <a:noFill/>
        </p:spPr>
      </p:pic>
    </p:spTree>
    <p:extLst>
      <p:ext uri="{BB962C8B-B14F-4D97-AF65-F5344CB8AC3E}">
        <p14:creationId xmlns:p14="http://schemas.microsoft.com/office/powerpoint/2010/main" val="3659278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EAFFF-FEAB-E23D-8A37-FCF7264B4B5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BA90E24-25D7-A128-4583-0C9DBA34177E}"/>
              </a:ext>
            </a:extLst>
          </p:cNvPr>
          <p:cNvSpPr>
            <a:spLocks noGrp="1"/>
          </p:cNvSpPr>
          <p:nvPr>
            <p:ph type="title"/>
          </p:nvPr>
        </p:nvSpPr>
        <p:spPr/>
        <p:txBody>
          <a:bodyPr/>
          <a:lstStyle/>
          <a:p>
            <a:r>
              <a:rPr lang="en-US" dirty="0"/>
              <a:t>Proposed Policy Requirements: Cool Roofs</a:t>
            </a:r>
          </a:p>
        </p:txBody>
      </p:sp>
      <p:sp>
        <p:nvSpPr>
          <p:cNvPr id="8" name="Text Placeholder 7">
            <a:extLst>
              <a:ext uri="{FF2B5EF4-FFF2-40B4-BE49-F238E27FC236}">
                <a16:creationId xmlns:a16="http://schemas.microsoft.com/office/drawing/2014/main" id="{4A7CF062-B92A-901A-43E0-E0D4A46BADB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334212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45AB5B-1A67-2346-3D2D-00D2C7F8D10E}"/>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0" name="Rectangle 19">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53EC936-8BB9-1013-F0D9-552FD9964522}"/>
              </a:ext>
            </a:extLst>
          </p:cNvPr>
          <p:cNvSpPr txBox="1">
            <a:spLocks noGrp="1"/>
          </p:cNvSpPr>
          <p:nvPr>
            <p:ph type="title" idx="4294967295"/>
          </p:nvPr>
        </p:nvSpPr>
        <p:spPr>
          <a:xfrm>
            <a:off x="761803" y="350196"/>
            <a:ext cx="4646904" cy="16245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j-lt"/>
                <a:ea typeface="+mj-ea"/>
                <a:cs typeface="+mj-cs"/>
              </a:rPr>
              <a:t>Cool Roof</a:t>
            </a:r>
          </a:p>
        </p:txBody>
      </p:sp>
      <p:sp>
        <p:nvSpPr>
          <p:cNvPr id="6" name="TextBox 5">
            <a:extLst>
              <a:ext uri="{FF2B5EF4-FFF2-40B4-BE49-F238E27FC236}">
                <a16:creationId xmlns:a16="http://schemas.microsoft.com/office/drawing/2014/main" id="{045FB33D-9E6B-563C-E31D-FA8453E73983}"/>
              </a:ext>
            </a:extLst>
          </p:cNvPr>
          <p:cNvSpPr txBox="1"/>
          <p:nvPr/>
        </p:nvSpPr>
        <p:spPr>
          <a:xfrm>
            <a:off x="464091" y="2636195"/>
            <a:ext cx="4724597" cy="3613149"/>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endParaRPr lang="en-US" sz="2000"/>
          </a:p>
          <a:p>
            <a:pPr>
              <a:lnSpc>
                <a:spcPct val="90000"/>
              </a:lnSpc>
              <a:spcAft>
                <a:spcPts val="600"/>
              </a:spcAft>
            </a:pPr>
            <a:r>
              <a:rPr lang="en-US" sz="2000"/>
              <a:t>If replacing or roofing over an existing roof use an advanced cool roof product</a:t>
            </a:r>
          </a:p>
          <a:p>
            <a:pPr marL="685811" lvl="1" indent="-228600">
              <a:lnSpc>
                <a:spcPct val="90000"/>
              </a:lnSpc>
              <a:spcAft>
                <a:spcPts val="600"/>
              </a:spcAft>
              <a:buFont typeface="Arial" panose="020B0604020202020204" pitchFamily="34" charset="0"/>
              <a:buChar char="•"/>
            </a:pPr>
            <a:r>
              <a:rPr lang="en-US" sz="2000"/>
              <a:t>M</a:t>
            </a:r>
            <a:r>
              <a:rPr lang="en-US" sz="2000">
                <a:effectLst/>
              </a:rPr>
              <a:t>inimum aged solar reflectance of 0.25</a:t>
            </a:r>
          </a:p>
          <a:p>
            <a:pPr marL="685811" lvl="1" indent="-228600">
              <a:lnSpc>
                <a:spcPct val="90000"/>
              </a:lnSpc>
              <a:spcAft>
                <a:spcPts val="600"/>
              </a:spcAft>
              <a:buFont typeface="Arial" panose="020B0604020202020204" pitchFamily="34" charset="0"/>
              <a:buChar char="•"/>
            </a:pPr>
            <a:r>
              <a:rPr lang="en-US" sz="2000"/>
              <a:t>M</a:t>
            </a:r>
            <a:r>
              <a:rPr lang="en-US" sz="2000">
                <a:effectLst/>
              </a:rPr>
              <a:t>inimum thermal emittance of 0.75, or a minimum SRI of 16</a:t>
            </a:r>
          </a:p>
          <a:p>
            <a:pPr marL="685811" lvl="1" indent="-228600">
              <a:lnSpc>
                <a:spcPct val="90000"/>
              </a:lnSpc>
              <a:spcAft>
                <a:spcPts val="600"/>
              </a:spcAft>
              <a:buFont typeface="Arial" panose="020B0604020202020204" pitchFamily="34" charset="0"/>
              <a:buChar char="•"/>
            </a:pPr>
            <a:r>
              <a:rPr lang="en-US" sz="2000"/>
              <a:t>Applies to steep-sloped roofs only (flat roofs already have higher requirements)</a:t>
            </a:r>
          </a:p>
          <a:p>
            <a:pPr marL="228611" indent="-228600">
              <a:lnSpc>
                <a:spcPct val="90000"/>
              </a:lnSpc>
              <a:spcAft>
                <a:spcPts val="600"/>
              </a:spcAft>
              <a:buFont typeface="Arial" panose="020B0604020202020204" pitchFamily="34" charset="0"/>
              <a:buChar char="•"/>
            </a:pPr>
            <a:endParaRPr lang="en-US" sz="2000"/>
          </a:p>
        </p:txBody>
      </p:sp>
      <p:pic>
        <p:nvPicPr>
          <p:cNvPr id="4" name="Picture 3" descr="A solar panels on the roof of a house&#10;&#10;AI-generated content may be incorrect.">
            <a:extLst>
              <a:ext uri="{FF2B5EF4-FFF2-40B4-BE49-F238E27FC236}">
                <a16:creationId xmlns:a16="http://schemas.microsoft.com/office/drawing/2014/main" id="{1C6B2207-4D3F-0B0C-E0C0-8C200C50284A}"/>
              </a:ext>
            </a:extLst>
          </p:cNvPr>
          <p:cNvPicPr>
            <a:picLocks noChangeAspect="1"/>
          </p:cNvPicPr>
          <p:nvPr/>
        </p:nvPicPr>
        <p:blipFill>
          <a:blip r:embed="rId3">
            <a:extLst>
              <a:ext uri="{28A0092B-C50C-407E-A947-70E740481C1C}">
                <a14:useLocalDpi xmlns:a14="http://schemas.microsoft.com/office/drawing/2010/main" val="0"/>
              </a:ext>
            </a:extLst>
          </a:blip>
          <a:srcRect l="30684" r="11474"/>
          <a:stretch/>
        </p:blipFill>
        <p:spPr>
          <a:xfrm>
            <a:off x="6096000" y="1"/>
            <a:ext cx="6102825" cy="6858000"/>
          </a:xfrm>
          <a:prstGeom prst="rect">
            <a:avLst/>
          </a:prstGeom>
        </p:spPr>
      </p:pic>
      <p:pic>
        <p:nvPicPr>
          <p:cNvPr id="2" name="Picture 1">
            <a:extLst>
              <a:ext uri="{FF2B5EF4-FFF2-40B4-BE49-F238E27FC236}">
                <a16:creationId xmlns:a16="http://schemas.microsoft.com/office/drawing/2014/main" id="{01CB3BE2-052E-CBD8-3945-98CC2810B75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30684" r="11474"/>
          <a:stretch/>
        </p:blipFill>
        <p:spPr>
          <a:xfrm>
            <a:off x="6096000" y="0"/>
            <a:ext cx="6102825" cy="6858000"/>
          </a:xfrm>
          <a:prstGeom prst="rect">
            <a:avLst/>
          </a:prstGeom>
        </p:spPr>
      </p:pic>
    </p:spTree>
    <p:extLst>
      <p:ext uri="{BB962C8B-B14F-4D97-AF65-F5344CB8AC3E}">
        <p14:creationId xmlns:p14="http://schemas.microsoft.com/office/powerpoint/2010/main" val="1330635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F597F47-9FDC-D905-9E76-1184741EBC8C}"/>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Resources for Homeowners</a:t>
            </a:r>
          </a:p>
        </p:txBody>
      </p:sp>
      <p:sp>
        <p:nvSpPr>
          <p:cNvPr id="8" name="TextBox 7">
            <a:extLst>
              <a:ext uri="{FF2B5EF4-FFF2-40B4-BE49-F238E27FC236}">
                <a16:creationId xmlns:a16="http://schemas.microsoft.com/office/drawing/2014/main" id="{1D8F4638-6DA3-74EF-2B2F-FDB0A01AA49C}"/>
              </a:ext>
            </a:extLst>
          </p:cNvPr>
          <p:cNvSpPr txBox="1"/>
          <p:nvPr/>
        </p:nvSpPr>
        <p:spPr>
          <a:xfrm>
            <a:off x="838201" y="1745673"/>
            <a:ext cx="9891712" cy="4826577"/>
          </a:xfrm>
          <a:prstGeom prst="rect">
            <a:avLst/>
          </a:prstGeom>
          <a:noFill/>
        </p:spPr>
        <p:txBody>
          <a:bodyPr wrap="square" rtlCol="0">
            <a:normAutofit fontScale="92500" lnSpcReduction="20000"/>
          </a:bodyPr>
          <a:lstStyle/>
          <a:p>
            <a:pPr>
              <a:lnSpc>
                <a:spcPct val="120000"/>
              </a:lnSpc>
              <a:spcAft>
                <a:spcPts val="600"/>
              </a:spcAft>
            </a:pPr>
            <a:r>
              <a:rPr lang="en-US" sz="2400" i="0">
                <a:effectLst/>
                <a:hlinkClick r:id="rId3"/>
              </a:rPr>
              <a:t>Inflation Reduction Act Residential Energy Rebate Programs</a:t>
            </a:r>
            <a:endParaRPr lang="en-US" sz="2400" i="0">
              <a:effectLst/>
            </a:endParaRPr>
          </a:p>
          <a:p>
            <a:pPr marL="285750" indent="-285750">
              <a:lnSpc>
                <a:spcPct val="120000"/>
              </a:lnSpc>
              <a:spcBef>
                <a:spcPts val="300"/>
              </a:spcBef>
              <a:spcAft>
                <a:spcPts val="600"/>
              </a:spcAft>
              <a:buFont typeface="Arial" panose="020B0604020202020204" pitchFamily="34" charset="0"/>
              <a:buChar char="•"/>
            </a:pPr>
            <a:r>
              <a:rPr lang="en-US" sz="2400" b="0" i="0">
                <a:effectLst/>
              </a:rPr>
              <a:t>Home Electrification and Appliance Rebates (</a:t>
            </a:r>
            <a:r>
              <a:rPr lang="en-US" sz="2400" i="0">
                <a:effectLst/>
              </a:rPr>
              <a:t>HEEHRA): rebates for qualifying, energy saving appliances and equipment to income-eligible, single-family households and multifamily properties</a:t>
            </a:r>
          </a:p>
          <a:p>
            <a:pPr marL="285750" indent="-285750">
              <a:lnSpc>
                <a:spcPct val="120000"/>
              </a:lnSpc>
              <a:spcBef>
                <a:spcPts val="300"/>
              </a:spcBef>
              <a:spcAft>
                <a:spcPts val="600"/>
              </a:spcAft>
              <a:buFont typeface="Arial" panose="020B0604020202020204" pitchFamily="34" charset="0"/>
              <a:buChar char="•"/>
            </a:pPr>
            <a:r>
              <a:rPr lang="en-US" sz="2400" i="0" u="none" strike="noStrike">
                <a:effectLst/>
              </a:rPr>
              <a:t>Equitable Building Decarbonization Direct Install Program:</a:t>
            </a:r>
            <a:r>
              <a:rPr lang="en-US" sz="2400" i="0">
                <a:effectLst/>
              </a:rPr>
              <a:t> </a:t>
            </a:r>
            <a:r>
              <a:rPr lang="en-US" sz="2400" b="0" i="0">
                <a:solidFill>
                  <a:srgbClr val="000000"/>
                </a:solidFill>
                <a:effectLst/>
              </a:rPr>
              <a:t>no-cost energy retrofits for low-income households</a:t>
            </a:r>
            <a:endParaRPr lang="en-US" sz="2400" i="0">
              <a:effectLst/>
            </a:endParaRPr>
          </a:p>
          <a:p>
            <a:pPr marL="285750" indent="-285750">
              <a:lnSpc>
                <a:spcPct val="120000"/>
              </a:lnSpc>
              <a:spcBef>
                <a:spcPts val="300"/>
              </a:spcBef>
              <a:spcAft>
                <a:spcPts val="600"/>
              </a:spcAft>
              <a:buFont typeface="Arial" panose="020B0604020202020204" pitchFamily="34" charset="0"/>
              <a:buChar char="•"/>
            </a:pPr>
            <a:r>
              <a:rPr lang="en-US" sz="2400" i="0">
                <a:effectLst/>
              </a:rPr>
              <a:t>Pay for Performance Program: rebates for whole home energy retrofits for Californians regardless of household income</a:t>
            </a:r>
          </a:p>
          <a:p>
            <a:pPr marL="285750" indent="-285750">
              <a:lnSpc>
                <a:spcPct val="120000"/>
              </a:lnSpc>
              <a:spcAft>
                <a:spcPts val="600"/>
              </a:spcAft>
              <a:buFont typeface="Arial" panose="020B0604020202020204" pitchFamily="34" charset="0"/>
              <a:buChar char="•"/>
            </a:pPr>
            <a:endParaRPr lang="en-US" sz="2400" i="0">
              <a:effectLst/>
            </a:endParaRPr>
          </a:p>
          <a:p>
            <a:pPr>
              <a:lnSpc>
                <a:spcPct val="120000"/>
              </a:lnSpc>
              <a:spcAft>
                <a:spcPts val="600"/>
              </a:spcAft>
            </a:pPr>
            <a:r>
              <a:rPr lang="en-US" sz="2400">
                <a:ea typeface="Lato"/>
                <a:cs typeface="Lato"/>
                <a:hlinkClick r:id="rId4"/>
              </a:rPr>
              <a:t>Federal tax credits </a:t>
            </a:r>
            <a:r>
              <a:rPr lang="en-US" sz="2400">
                <a:ea typeface="Lato"/>
                <a:cs typeface="Lato"/>
              </a:rPr>
              <a:t>are available for most residential energy upgrades (approximately 30% for each improvement, with caps per measure and total in a given tax year)</a:t>
            </a:r>
          </a:p>
          <a:p>
            <a:endParaRPr lang="en-US" i="0">
              <a:effectLst/>
            </a:endParaRPr>
          </a:p>
          <a:p>
            <a:endParaRPr lang="en-US"/>
          </a:p>
        </p:txBody>
      </p:sp>
    </p:spTree>
    <p:extLst>
      <p:ext uri="{BB962C8B-B14F-4D97-AF65-F5344CB8AC3E}">
        <p14:creationId xmlns:p14="http://schemas.microsoft.com/office/powerpoint/2010/main" val="14515104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C0DC3D-6436-2885-83FC-D98FAAF5A4AE}"/>
              </a:ext>
            </a:extLst>
          </p:cNvPr>
          <p:cNvSpPr>
            <a:spLocks noGrp="1"/>
          </p:cNvSpPr>
          <p:nvPr>
            <p:ph type="title" idx="4294967295"/>
          </p:nvPr>
        </p:nvSpPr>
        <p:spPr>
          <a:xfrm>
            <a:off x="833438" y="692150"/>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Lato" panose="020F0502020204030203" pitchFamily="34" charset="0"/>
                <a:ea typeface="Lato" panose="020F0502020204030203" pitchFamily="34" charset="0"/>
                <a:cs typeface="Lato" panose="020F0502020204030203" pitchFamily="34" charset="0"/>
              </a:rPr>
              <a:t>What this policy would not do</a:t>
            </a:r>
          </a:p>
        </p:txBody>
      </p:sp>
      <p:sp>
        <p:nvSpPr>
          <p:cNvPr id="16" name="Content Placeholder 5">
            <a:extLst>
              <a:ext uri="{FF2B5EF4-FFF2-40B4-BE49-F238E27FC236}">
                <a16:creationId xmlns:a16="http://schemas.microsoft.com/office/drawing/2014/main" id="{819EAEF8-F16B-0456-964B-E5667D35AF46}"/>
              </a:ext>
            </a:extLst>
          </p:cNvPr>
          <p:cNvSpPr txBox="1">
            <a:spLocks/>
          </p:cNvSpPr>
          <p:nvPr/>
        </p:nvSpPr>
        <p:spPr>
          <a:xfrm>
            <a:off x="571229" y="1686296"/>
            <a:ext cx="11581793" cy="4173656"/>
          </a:xfrm>
          <a:prstGeom prst="rect">
            <a:avLst/>
          </a:prstGeom>
        </p:spPr>
        <p:txBody>
          <a:bodyPr vert="horz" lIns="91440" tIns="45720" rIns="91440" bIns="45720" rtlCol="0" anchor="t">
            <a:noAutofit/>
          </a:bodyPr>
          <a:lstStyle>
            <a:lvl1pPr marL="457200" indent="-457200" algn="l" defTabSz="914400" rtl="0" eaLnBrk="1" latinLnBrk="0" hangingPunct="1">
              <a:spcBef>
                <a:spcPts val="1800"/>
              </a:spcBef>
              <a:buClr>
                <a:schemeClr val="tx1"/>
              </a:buClr>
              <a:buSzPct val="100000"/>
              <a:buFont typeface="+mj-lt"/>
              <a:buAutoNum type="arabicPeriod"/>
              <a:defRPr sz="2000" kern="1200">
                <a:solidFill>
                  <a:schemeClr val="bg2">
                    <a:lumMod val="25000"/>
                  </a:schemeClr>
                </a:solidFill>
                <a:latin typeface="Arial"/>
                <a:ea typeface="+mn-ea"/>
                <a:cs typeface="Arial"/>
              </a:defRPr>
            </a:lvl1pPr>
            <a:lvl2pPr marL="685800" indent="-457200" algn="l" defTabSz="914400" rtl="0" eaLnBrk="1" latinLnBrk="0" hangingPunct="1">
              <a:spcBef>
                <a:spcPts val="600"/>
              </a:spcBef>
              <a:buClr>
                <a:schemeClr val="tx1"/>
              </a:buClr>
              <a:buSzPct val="100000"/>
              <a:buFont typeface="+mj-lt"/>
              <a:buAutoNum type="alphaLcPeriod"/>
              <a:defRPr sz="2000" kern="1200">
                <a:solidFill>
                  <a:schemeClr val="bg2">
                    <a:lumMod val="25000"/>
                  </a:schemeClr>
                </a:solidFill>
                <a:latin typeface="Arial"/>
                <a:ea typeface="+mn-ea"/>
                <a:cs typeface="Arial"/>
              </a:defRPr>
            </a:lvl2pPr>
            <a:lvl3pPr marL="914400" indent="-457200" algn="l" defTabSz="914400" rtl="0" eaLnBrk="1" latinLnBrk="0" hangingPunct="1">
              <a:spcBef>
                <a:spcPts val="600"/>
              </a:spcBef>
              <a:buClr>
                <a:schemeClr val="tx1"/>
              </a:buClr>
              <a:buSzPct val="100000"/>
              <a:buFont typeface="+mj-lt"/>
              <a:buAutoNum type="romanLcPeriod" startAt="3"/>
              <a:defRPr sz="2000" kern="1200">
                <a:solidFill>
                  <a:schemeClr val="bg2">
                    <a:lumMod val="25000"/>
                  </a:schemeClr>
                </a:solidFill>
                <a:latin typeface="Arial"/>
                <a:ea typeface="+mn-ea"/>
                <a:cs typeface="Arial"/>
              </a:defRPr>
            </a:lvl3pPr>
            <a:lvl4pPr marL="1143000" indent="-457200" algn="l" defTabSz="914400" rtl="0" eaLnBrk="1" latinLnBrk="0" hangingPunct="1">
              <a:spcBef>
                <a:spcPts val="600"/>
              </a:spcBef>
              <a:buClr>
                <a:schemeClr val="tx1"/>
              </a:buClr>
              <a:buSzPct val="100000"/>
              <a:buFont typeface="+mj-lt"/>
              <a:buAutoNum type="alphaUcPeriod" startAt="4"/>
              <a:defRPr sz="2000" kern="1200">
                <a:solidFill>
                  <a:schemeClr val="bg2">
                    <a:lumMod val="25000"/>
                  </a:schemeClr>
                </a:solidFill>
                <a:latin typeface="Arial"/>
                <a:ea typeface="+mn-ea"/>
                <a:cs typeface="Arial"/>
              </a:defRPr>
            </a:lvl4pPr>
            <a:lvl5pPr marL="1371600" indent="-457200" algn="l" defTabSz="914400" rtl="0" eaLnBrk="1" latinLnBrk="0" hangingPunct="1">
              <a:spcBef>
                <a:spcPts val="600"/>
              </a:spcBef>
              <a:buClr>
                <a:schemeClr val="tx1"/>
              </a:buClr>
              <a:buSzPct val="100000"/>
              <a:buFont typeface="+mj-lt"/>
              <a:buAutoNum type="romanUcPeriod"/>
              <a:defRPr sz="2000" kern="1200">
                <a:solidFill>
                  <a:schemeClr val="bg2">
                    <a:lumMod val="25000"/>
                  </a:schemeClr>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228611" lvl="1" indent="0">
              <a:spcBef>
                <a:spcPts val="0"/>
              </a:spcBef>
              <a:spcAft>
                <a:spcPts val="600"/>
              </a:spcAft>
              <a:buNone/>
            </a:pPr>
            <a:r>
              <a:rPr lang="en-US">
                <a:solidFill>
                  <a:schemeClr val="tx1"/>
                </a:solidFill>
                <a:latin typeface="+mn-lt"/>
                <a:ea typeface="Lato" panose="020F0502020204030203" pitchFamily="34" charset="0"/>
                <a:cs typeface="Lato" panose="020F0502020204030203" pitchFamily="34" charset="0"/>
              </a:rPr>
              <a:t>The policy is not:</a:t>
            </a:r>
            <a:endParaRPr lang="en-US">
              <a:solidFill>
                <a:schemeClr val="tx1"/>
              </a:solidFill>
              <a:latin typeface="+mn-lt"/>
              <a:ea typeface="Lato"/>
              <a:cs typeface="Lato"/>
            </a:endParaRPr>
          </a:p>
          <a:p>
            <a:pPr marL="742987" lvl="2" indent="-285764">
              <a:spcBef>
                <a:spcPts val="0"/>
              </a:spcBef>
              <a:spcAft>
                <a:spcPts val="600"/>
              </a:spcAft>
              <a:buFont typeface="Arial" panose="020B0604020202020204" pitchFamily="34" charset="0"/>
              <a:buChar char="•"/>
            </a:pPr>
            <a:r>
              <a:rPr lang="en-US">
                <a:solidFill>
                  <a:schemeClr val="tx1"/>
                </a:solidFill>
                <a:latin typeface="+mn-lt"/>
                <a:ea typeface="Lato"/>
                <a:cs typeface="Lato"/>
              </a:rPr>
              <a:t>Regulating the use of gas cooking equipment or other kitchen equipment or appliances</a:t>
            </a:r>
          </a:p>
          <a:p>
            <a:pPr marL="742987" lvl="2" indent="-285764">
              <a:spcBef>
                <a:spcPts val="0"/>
              </a:spcBef>
              <a:spcAft>
                <a:spcPts val="600"/>
              </a:spcAft>
              <a:buFont typeface="Arial" panose="020B0604020202020204" pitchFamily="34" charset="0"/>
              <a:buChar char="•"/>
            </a:pPr>
            <a:r>
              <a:rPr lang="en-US">
                <a:solidFill>
                  <a:schemeClr val="tx1"/>
                </a:solidFill>
                <a:latin typeface="+mn-lt"/>
                <a:ea typeface="Lato"/>
                <a:cs typeface="Lato"/>
              </a:rPr>
              <a:t>Requiring electrification</a:t>
            </a:r>
          </a:p>
          <a:p>
            <a:pPr marL="742987" lvl="2" indent="-285764">
              <a:spcBef>
                <a:spcPts val="0"/>
              </a:spcBef>
              <a:spcAft>
                <a:spcPts val="600"/>
              </a:spcAft>
              <a:buFont typeface="Arial" panose="020B0604020202020204" pitchFamily="34" charset="0"/>
              <a:buChar char="•"/>
            </a:pPr>
            <a:r>
              <a:rPr lang="en-US">
                <a:solidFill>
                  <a:schemeClr val="tx1"/>
                </a:solidFill>
                <a:latin typeface="+mn-lt"/>
                <a:ea typeface="Lato" panose="020F0502020204030203" pitchFamily="34" charset="0"/>
                <a:cs typeface="Lato" panose="020F0502020204030203" pitchFamily="34" charset="0"/>
              </a:rPr>
              <a:t>Triggered by small projects like flooring, window replacements, etc.</a:t>
            </a:r>
          </a:p>
          <a:p>
            <a:pPr marL="742987" lvl="2" indent="-285764">
              <a:spcBef>
                <a:spcPts val="0"/>
              </a:spcBef>
              <a:spcAft>
                <a:spcPts val="600"/>
              </a:spcAft>
              <a:buFont typeface="Arial" panose="020B0604020202020204" pitchFamily="34" charset="0"/>
              <a:buChar char="•"/>
            </a:pPr>
            <a:r>
              <a:rPr lang="en-US">
                <a:solidFill>
                  <a:schemeClr val="tx1"/>
                </a:solidFill>
                <a:latin typeface="+mn-lt"/>
                <a:ea typeface="Lato"/>
                <a:cs typeface="Lato"/>
              </a:rPr>
              <a:t>Triggered by work that doesn’t require a permit</a:t>
            </a:r>
          </a:p>
          <a:p>
            <a:pPr marL="742987" lvl="2" indent="-285764">
              <a:spcBef>
                <a:spcPts val="0"/>
              </a:spcBef>
              <a:spcAft>
                <a:spcPts val="600"/>
              </a:spcAft>
              <a:buFont typeface="Arial" panose="020B0604020202020204" pitchFamily="34" charset="0"/>
              <a:buChar char="•"/>
            </a:pPr>
            <a:r>
              <a:rPr lang="en-US">
                <a:solidFill>
                  <a:schemeClr val="tx1"/>
                </a:solidFill>
                <a:latin typeface="+mn-lt"/>
                <a:ea typeface="Lato" panose="020F0502020204030203" pitchFamily="34" charset="0"/>
                <a:cs typeface="Lato" panose="020F0502020204030203" pitchFamily="34" charset="0"/>
              </a:rPr>
              <a:t>Triggered by single appliance replacements</a:t>
            </a:r>
          </a:p>
          <a:p>
            <a:pPr marL="457223" lvl="2" indent="0">
              <a:spcBef>
                <a:spcPts val="0"/>
              </a:spcBef>
              <a:spcAft>
                <a:spcPts val="600"/>
              </a:spcAft>
              <a:buNone/>
            </a:pPr>
            <a:endParaRPr lang="en-US">
              <a:solidFill>
                <a:schemeClr val="tx1"/>
              </a:solidFill>
              <a:latin typeface="+mn-lt"/>
              <a:ea typeface="Lato" panose="020F0502020204030203" pitchFamily="34" charset="0"/>
              <a:cs typeface="Lato" panose="020F0502020204030203" pitchFamily="34" charset="0"/>
            </a:endParaRPr>
          </a:p>
          <a:p>
            <a:pPr marL="228611" lvl="1" indent="0">
              <a:spcBef>
                <a:spcPts val="0"/>
              </a:spcBef>
              <a:spcAft>
                <a:spcPts val="600"/>
              </a:spcAft>
              <a:buNone/>
            </a:pPr>
            <a:r>
              <a:rPr lang="en-US">
                <a:solidFill>
                  <a:schemeClr val="tx1"/>
                </a:solidFill>
                <a:latin typeface="+mn-lt"/>
                <a:ea typeface="Lato" panose="020F0502020204030203" pitchFamily="34" charset="0"/>
                <a:cs typeface="Lato" panose="020F0502020204030203" pitchFamily="34" charset="0"/>
              </a:rPr>
              <a:t>The policy does consider:</a:t>
            </a:r>
            <a:endParaRPr lang="en-US">
              <a:solidFill>
                <a:schemeClr val="tx1"/>
              </a:solidFill>
              <a:latin typeface="+mn-lt"/>
              <a:ea typeface="Lato"/>
              <a:cs typeface="Lato"/>
            </a:endParaRPr>
          </a:p>
          <a:p>
            <a:pPr marL="742987" lvl="2" indent="-285764">
              <a:spcBef>
                <a:spcPts val="0"/>
              </a:spcBef>
              <a:spcAft>
                <a:spcPts val="600"/>
              </a:spcAft>
              <a:buFont typeface="Arial" panose="020B0604020202020204" pitchFamily="34" charset="0"/>
              <a:buChar char="•"/>
            </a:pPr>
            <a:r>
              <a:rPr lang="en-US">
                <a:solidFill>
                  <a:schemeClr val="tx1"/>
                </a:solidFill>
                <a:latin typeface="+mn-lt"/>
                <a:ea typeface="Lato" panose="020F0502020204030203" pitchFamily="34" charset="0"/>
                <a:cs typeface="Lato" panose="020F0502020204030203" pitchFamily="34" charset="0"/>
              </a:rPr>
              <a:t>Special onsite challenges or circumstances</a:t>
            </a:r>
          </a:p>
        </p:txBody>
      </p:sp>
      <p:sp>
        <p:nvSpPr>
          <p:cNvPr id="6" name="Content Placeholder 5">
            <a:extLst>
              <a:ext uri="{FF2B5EF4-FFF2-40B4-BE49-F238E27FC236}">
                <a16:creationId xmlns:a16="http://schemas.microsoft.com/office/drawing/2014/main" id="{392B94E4-1299-A8CD-C18D-0B598AF58983}"/>
              </a:ext>
              <a:ext uri="{C183D7F6-B498-43B3-948B-1728B52AA6E4}">
                <adec:decorative xmlns:adec="http://schemas.microsoft.com/office/drawing/2017/decorative" val="1"/>
              </a:ext>
            </a:extLst>
          </p:cNvPr>
          <p:cNvSpPr>
            <a:spLocks noGrp="1"/>
          </p:cNvSpPr>
          <p:nvPr>
            <p:ph idx="1"/>
          </p:nvPr>
        </p:nvSpPr>
        <p:spPr/>
        <p:txBody>
          <a:bodyPr>
            <a:normAutofit/>
          </a:bodyPr>
          <a:lstStyle/>
          <a:p>
            <a:pPr marL="342917" indent="-342917">
              <a:spcBef>
                <a:spcPts val="0"/>
              </a:spcBef>
              <a:buFont typeface="Symbol" panose="05050102010706020507" pitchFamily="18" charset="2"/>
              <a:buChar char=""/>
            </a:pPr>
            <a:endParaRPr lang="en-CA">
              <a:latin typeface="Arial" panose="020B0604020202020204" pitchFamily="34" charset="0"/>
              <a:ea typeface="Times New Roman" panose="02020603050405020304" pitchFamily="18" charset="0"/>
            </a:endParaRPr>
          </a:p>
          <a:p>
            <a:pPr marL="342917" indent="-342917">
              <a:spcBef>
                <a:spcPts val="0"/>
              </a:spcBef>
              <a:buFont typeface="Symbol" panose="05050102010706020507" pitchFamily="18" charset="2"/>
              <a:buChar char=""/>
            </a:pPr>
            <a:endParaRPr lang="en-US">
              <a:effectLst/>
              <a:latin typeface="Arial" panose="020B0604020202020204" pitchFamily="34" charset="0"/>
              <a:ea typeface="Times New Roman" panose="02020603050405020304" pitchFamily="18" charset="0"/>
            </a:endParaRPr>
          </a:p>
          <a:p>
            <a:pPr marL="342917" indent="-342917">
              <a:spcBef>
                <a:spcPts val="0"/>
              </a:spcBef>
              <a:buFont typeface="Symbol" panose="05050102010706020507" pitchFamily="18" charset="2"/>
              <a:buChar char=""/>
            </a:pPr>
            <a:endParaRPr lang="en-US">
              <a:effectLst/>
              <a:latin typeface="Arial" panose="020B0604020202020204" pitchFamily="34" charset="0"/>
              <a:ea typeface="Times New Roman" panose="02020603050405020304" pitchFamily="18" charset="0"/>
            </a:endParaRPr>
          </a:p>
          <a:p>
            <a:endParaRPr lang="en-US"/>
          </a:p>
        </p:txBody>
      </p:sp>
    </p:spTree>
    <p:extLst>
      <p:ext uri="{BB962C8B-B14F-4D97-AF65-F5344CB8AC3E}">
        <p14:creationId xmlns:p14="http://schemas.microsoft.com/office/powerpoint/2010/main" val="37338322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BCA9943-CB9D-EA22-F081-61A99941D654}"/>
              </a:ext>
            </a:extLst>
          </p:cNvPr>
          <p:cNvSpPr>
            <a:spLocks noGrp="1"/>
          </p:cNvSpPr>
          <p:nvPr>
            <p:ph type="title"/>
          </p:nvPr>
        </p:nvSpPr>
        <p:spPr/>
        <p:txBody>
          <a:bodyPr/>
          <a:lstStyle/>
          <a:p>
            <a:r>
              <a:rPr lang="en-US"/>
              <a:t>Ways to Provide Feedback</a:t>
            </a:r>
          </a:p>
        </p:txBody>
      </p:sp>
      <p:sp>
        <p:nvSpPr>
          <p:cNvPr id="6" name="Text Placeholder 5">
            <a:extLst>
              <a:ext uri="{FF2B5EF4-FFF2-40B4-BE49-F238E27FC236}">
                <a16:creationId xmlns:a16="http://schemas.microsoft.com/office/drawing/2014/main" id="{B6EE6B78-AAC0-150B-4921-120B7CA4B48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803713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4D6402A-84E3-1039-9380-2445B8082562}"/>
              </a:ext>
            </a:extLst>
          </p:cNvPr>
          <p:cNvSpPr>
            <a:spLocks noGrp="1"/>
          </p:cNvSpPr>
          <p:nvPr>
            <p:ph type="title"/>
          </p:nvPr>
        </p:nvSpPr>
        <p:spPr>
          <a:xfrm>
            <a:off x="838200" y="681037"/>
            <a:ext cx="10515600" cy="1325563"/>
          </a:xfrm>
        </p:spPr>
        <p:txBody>
          <a:bodyPr vert="horz" lIns="91440" tIns="45720" rIns="91440" bIns="45720" rtlCol="0" anchor="ctr">
            <a:normAutofit/>
          </a:bodyPr>
          <a:lstStyle/>
          <a:p>
            <a:r>
              <a:rPr lang="en-US" kern="1200">
                <a:latin typeface="+mj-lt"/>
                <a:ea typeface="+mj-ea"/>
                <a:cs typeface="+mj-cs"/>
              </a:rPr>
              <a:t>Stakeholder and Community Engagement</a:t>
            </a:r>
          </a:p>
        </p:txBody>
      </p:sp>
      <p:sp>
        <p:nvSpPr>
          <p:cNvPr id="22" name="TextBox 21">
            <a:extLst>
              <a:ext uri="{FF2B5EF4-FFF2-40B4-BE49-F238E27FC236}">
                <a16:creationId xmlns:a16="http://schemas.microsoft.com/office/drawing/2014/main" id="{BFB033CC-FA21-FC7C-742F-2D0FF32E38CC}"/>
              </a:ext>
            </a:extLst>
          </p:cNvPr>
          <p:cNvSpPr txBox="1"/>
          <p:nvPr/>
        </p:nvSpPr>
        <p:spPr>
          <a:xfrm>
            <a:off x="838200" y="2197292"/>
            <a:ext cx="5181600" cy="2631185"/>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spcBef>
                <a:spcPts val="1000"/>
              </a:spcBef>
              <a:buFont typeface="Arial" panose="020B0604020202020204" pitchFamily="34" charset="0"/>
            </a:pPr>
            <a:r>
              <a:rPr lang="en-US" sz="3200" i="1" dirty="0">
                <a:solidFill>
                  <a:srgbClr val="0070C0"/>
                </a:solidFill>
              </a:rPr>
              <a:t>[Provide details on outreach and engagement activities]</a:t>
            </a:r>
          </a:p>
        </p:txBody>
      </p:sp>
      <p:pic>
        <p:nvPicPr>
          <p:cNvPr id="4" name="Picture 3">
            <a:extLst>
              <a:ext uri="{FF2B5EF4-FFF2-40B4-BE49-F238E27FC236}">
                <a16:creationId xmlns:a16="http://schemas.microsoft.com/office/drawing/2014/main" id="{B3B09574-6FD0-D0E2-E9E5-9B772D616E1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92077" y="1841165"/>
            <a:ext cx="4763503" cy="3175669"/>
          </a:xfrm>
          <a:prstGeom prst="rect">
            <a:avLst/>
          </a:prstGeom>
        </p:spPr>
      </p:pic>
    </p:spTree>
    <p:extLst>
      <p:ext uri="{BB962C8B-B14F-4D97-AF65-F5344CB8AC3E}">
        <p14:creationId xmlns:p14="http://schemas.microsoft.com/office/powerpoint/2010/main" val="18992534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7B1E-A40C-6306-0E17-331E70136F78}"/>
              </a:ext>
            </a:extLst>
          </p:cNvPr>
          <p:cNvSpPr>
            <a:spLocks noGrp="1"/>
          </p:cNvSpPr>
          <p:nvPr>
            <p:ph type="title"/>
          </p:nvPr>
        </p:nvSpPr>
        <p:spPr/>
        <p:txBody>
          <a:bodyPr/>
          <a:lstStyle/>
          <a:p>
            <a:r>
              <a:rPr lang="en-US"/>
              <a:t>Q &amp; A Discussion</a:t>
            </a:r>
          </a:p>
        </p:txBody>
      </p:sp>
      <p:sp>
        <p:nvSpPr>
          <p:cNvPr id="3" name="Text Placeholder 2">
            <a:extLst>
              <a:ext uri="{FF2B5EF4-FFF2-40B4-BE49-F238E27FC236}">
                <a16:creationId xmlns:a16="http://schemas.microsoft.com/office/drawing/2014/main" id="{12C2A2BE-0B25-4565-247D-881127240B4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455747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D9729C6-CBB9-BECA-77C8-9FD5F113C7B5}"/>
              </a:ext>
            </a:extLst>
          </p:cNvPr>
          <p:cNvSpPr>
            <a:spLocks noGrp="1"/>
          </p:cNvSpPr>
          <p:nvPr>
            <p:ph type="title" idx="4294967295"/>
          </p:nvPr>
        </p:nvSpPr>
        <p:spPr>
          <a:xfrm>
            <a:off x="831850" y="1709738"/>
            <a:ext cx="7778750" cy="2762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1"/>
                </a:solidFill>
                <a:effectLst/>
                <a:uLnTx/>
                <a:uFillTx/>
                <a:latin typeface="+mn-lt"/>
                <a:ea typeface="+mn-ea"/>
                <a:cs typeface="+mn-cs"/>
              </a:rPr>
              <a:t>Thank you!</a:t>
            </a:r>
          </a:p>
          <a:p>
            <a:pPr marL="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schemeClr val="tx1"/>
                </a:solidFill>
                <a:effectLst/>
                <a:uLnTx/>
                <a:uFillTx/>
                <a:latin typeface="+mn-lt"/>
                <a:ea typeface="+mn-ea"/>
                <a:cs typeface="+mn-cs"/>
              </a:rPr>
              <a:t>We appreciate your time</a:t>
            </a:r>
          </a:p>
        </p:txBody>
      </p:sp>
      <p:sp>
        <p:nvSpPr>
          <p:cNvPr id="5" name="Text Placeholder 4">
            <a:extLst>
              <a:ext uri="{FF2B5EF4-FFF2-40B4-BE49-F238E27FC236}">
                <a16:creationId xmlns:a16="http://schemas.microsoft.com/office/drawing/2014/main" id="{66750D62-236A-6E9B-04E4-EF6F9D282192}"/>
              </a:ext>
            </a:extLst>
          </p:cNvPr>
          <p:cNvSpPr>
            <a:spLocks noGrp="1"/>
          </p:cNvSpPr>
          <p:nvPr>
            <p:ph type="body" sz="quarter" idx="15"/>
          </p:nvPr>
        </p:nvSpPr>
        <p:spPr/>
        <p:txBody>
          <a:bodyPr/>
          <a:lstStyle/>
          <a:p>
            <a:pPr lvl="1"/>
            <a:r>
              <a:rPr lang="en-US"/>
              <a:t>Name</a:t>
            </a:r>
          </a:p>
          <a:p>
            <a:pPr lvl="2"/>
            <a:r>
              <a:rPr lang="en-US"/>
              <a:t>email</a:t>
            </a:r>
          </a:p>
        </p:txBody>
      </p:sp>
      <p:sp>
        <p:nvSpPr>
          <p:cNvPr id="4" name="Text Placeholder 3">
            <a:extLst>
              <a:ext uri="{FF2B5EF4-FFF2-40B4-BE49-F238E27FC236}">
                <a16:creationId xmlns:a16="http://schemas.microsoft.com/office/drawing/2014/main" id="{76BA2CF5-0C85-4EC5-D932-6D26195514A9}"/>
              </a:ext>
            </a:extLst>
          </p:cNvPr>
          <p:cNvSpPr>
            <a:spLocks noGrp="1"/>
          </p:cNvSpPr>
          <p:nvPr>
            <p:ph type="body" sz="quarter" idx="14"/>
          </p:nvPr>
        </p:nvSpPr>
        <p:spPr/>
        <p:txBody>
          <a:bodyPr/>
          <a:lstStyle/>
          <a:p>
            <a:pPr lvl="1"/>
            <a:r>
              <a:rPr lang="en-US"/>
              <a:t>Name</a:t>
            </a:r>
          </a:p>
          <a:p>
            <a:pPr lvl="2"/>
            <a:r>
              <a:rPr lang="en-US"/>
              <a:t>email</a:t>
            </a:r>
          </a:p>
        </p:txBody>
      </p:sp>
      <p:sp>
        <p:nvSpPr>
          <p:cNvPr id="6" name="Text Placeholder 5">
            <a:extLst>
              <a:ext uri="{FF2B5EF4-FFF2-40B4-BE49-F238E27FC236}">
                <a16:creationId xmlns:a16="http://schemas.microsoft.com/office/drawing/2014/main" id="{A7B0BF99-A64E-1B72-7EAF-431F299C98C7}"/>
              </a:ext>
            </a:extLst>
          </p:cNvPr>
          <p:cNvSpPr>
            <a:spLocks noGrp="1"/>
          </p:cNvSpPr>
          <p:nvPr>
            <p:ph type="body" idx="16"/>
          </p:nvPr>
        </p:nvSpPr>
        <p:spPr/>
        <p:txBody>
          <a:bodyPr/>
          <a:lstStyle/>
          <a:p>
            <a:r>
              <a:rPr lang="en-US" i="1" err="1"/>
              <a:t>url</a:t>
            </a:r>
            <a:endParaRPr lang="en-US"/>
          </a:p>
        </p:txBody>
      </p:sp>
    </p:spTree>
    <p:extLst>
      <p:ext uri="{BB962C8B-B14F-4D97-AF65-F5344CB8AC3E}">
        <p14:creationId xmlns:p14="http://schemas.microsoft.com/office/powerpoint/2010/main" val="335707080"/>
      </p:ext>
    </p:extLst>
  </p:cSld>
  <p:clrMapOvr>
    <a:masterClrMapping/>
  </p:clrMapOvr>
</p:sld>
</file>

<file path=ppt/theme/theme1.xml><?xml version="1.0" encoding="utf-8"?>
<a:theme xmlns:a="http://schemas.openxmlformats.org/drawingml/2006/main" name="Office Theme">
  <a:themeElements>
    <a:clrScheme name="Custom 42">
      <a:dk1>
        <a:srgbClr val="151C22"/>
      </a:dk1>
      <a:lt1>
        <a:sysClr val="window" lastClr="FFFFFF"/>
      </a:lt1>
      <a:dk2>
        <a:srgbClr val="383B44"/>
      </a:dk2>
      <a:lt2>
        <a:srgbClr val="F7F7F7"/>
      </a:lt2>
      <a:accent1>
        <a:srgbClr val="002A3A"/>
      </a:accent1>
      <a:accent2>
        <a:srgbClr val="3D728A"/>
      </a:accent2>
      <a:accent3>
        <a:srgbClr val="F8BF00"/>
      </a:accent3>
      <a:accent4>
        <a:srgbClr val="DB8A06"/>
      </a:accent4>
      <a:accent5>
        <a:srgbClr val="D7D2CB"/>
      </a:accent5>
      <a:accent6>
        <a:srgbClr val="CDCCCC"/>
      </a:accent6>
      <a:hlink>
        <a:srgbClr val="023A3A"/>
      </a:hlink>
      <a:folHlink>
        <a:srgbClr val="4B8CA6"/>
      </a:folHlink>
    </a:clrScheme>
    <a:fontScheme name="LE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42EA3AE08AFE4DA05EA834BC30324A" ma:contentTypeVersion="8" ma:contentTypeDescription="Create a new document." ma:contentTypeScope="" ma:versionID="c10e88cae417b29b1d92b8c3e2c05426">
  <xsd:schema xmlns:xsd="http://www.w3.org/2001/XMLSchema" xmlns:xs="http://www.w3.org/2001/XMLSchema" xmlns:p="http://schemas.microsoft.com/office/2006/metadata/properties" xmlns:ns2="16e0aafd-816c-4308-a0ff-92afc8a94d46" targetNamespace="http://schemas.microsoft.com/office/2006/metadata/properties" ma:root="true" ma:fieldsID="14a30a18e4178857e0a334640f37d76f" ns2:_="">
    <xsd:import namespace="16e0aafd-816c-4308-a0ff-92afc8a94d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e0aafd-816c-4308-a0ff-92afc8a94d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52561DF-DB8E-478C-A39F-3A9730B646C2}">
  <ds:schemaRefs>
    <ds:schemaRef ds:uri="16e0aafd-816c-4308-a0ff-92afc8a94d4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6BA05B6-E387-46F8-95C3-97A88DE4B89A}">
  <ds:schemaRefs>
    <ds:schemaRef ds:uri="http://schemas.microsoft.com/sharepoint/v3/contenttype/forms"/>
  </ds:schemaRefs>
</ds:datastoreItem>
</file>

<file path=customXml/itemProps3.xml><?xml version="1.0" encoding="utf-8"?>
<ds:datastoreItem xmlns:ds="http://schemas.openxmlformats.org/officeDocument/2006/customXml" ds:itemID="{82F2456C-734F-42E4-9833-5F4D70F4AB8C}">
  <ds:schemaRefs>
    <ds:schemaRef ds:uri="http://purl.org/dc/dcmitype/"/>
    <ds:schemaRef ds:uri="http://schemas.openxmlformats.org/package/2006/metadata/core-properties"/>
    <ds:schemaRef ds:uri="http://schemas.microsoft.com/office/2006/metadata/properties"/>
    <ds:schemaRef ds:uri="http://purl.org/dc/terms/"/>
    <ds:schemaRef ds:uri="http://schemas.microsoft.com/office/infopath/2007/PartnerControls"/>
    <ds:schemaRef ds:uri="16e0aafd-816c-4308-a0ff-92afc8a94d46"/>
    <ds:schemaRef ds:uri="http://schemas.microsoft.com/office/2006/documentManagement/types"/>
    <ds:schemaRef ds:uri="http://purl.org/dc/elements/1.1/"/>
    <ds:schemaRef ds:uri="http://www.w3.org/XML/1998/namespace"/>
  </ds:schemaRefs>
</ds:datastoreItem>
</file>

<file path=docMetadata/LabelInfo.xml><?xml version="1.0" encoding="utf-8"?>
<clbl:labelList xmlns:clbl="http://schemas.microsoft.com/office/2020/mipLabelMetadata">
  <clbl:label id="{746d2a3f-4d51-44da-b226-f025675a294d}" enabled="1" method="Privileged" siteId="{44ae661a-ece6-41aa-bc96-7c2c85a08941}" contentBits="0" removed="0"/>
</clbl:labelList>
</file>

<file path=docProps/app.xml><?xml version="1.0" encoding="utf-8"?>
<Properties xmlns="http://schemas.openxmlformats.org/officeDocument/2006/extended-properties" xmlns:vt="http://schemas.openxmlformats.org/officeDocument/2006/docPropsVTypes">
  <Template/>
  <TotalTime>1473</TotalTime>
  <Words>1946</Words>
  <Application>Microsoft Office PowerPoint</Application>
  <PresentationFormat>Widescreen</PresentationFormat>
  <Paragraphs>420</Paragraphs>
  <Slides>43</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Aptos</vt:lpstr>
      <vt:lpstr>Aptos Narrow</vt:lpstr>
      <vt:lpstr>Arial</vt:lpstr>
      <vt:lpstr>Arial,Sans-Serif</vt:lpstr>
      <vt:lpstr>Calibri</vt:lpstr>
      <vt:lpstr>Holland Title</vt:lpstr>
      <vt:lpstr>Lato</vt:lpstr>
      <vt:lpstr>Symbol</vt:lpstr>
      <vt:lpstr>Office Theme</vt:lpstr>
      <vt:lpstr>Instructions for Staff</vt:lpstr>
      <vt:lpstr>Resources for Staff</vt:lpstr>
      <vt:lpstr>Existing Single Family  Reach Code  Flexible Path (FlexPath) Compliance, Electric Readiness and Cool Roofs</vt:lpstr>
      <vt:lpstr>Agenda</vt:lpstr>
      <vt:lpstr>Objectives and Scope</vt:lpstr>
      <vt:lpstr>Scope</vt:lpstr>
      <vt:lpstr>Ordinance Objectives</vt:lpstr>
      <vt:lpstr>Background and Context</vt:lpstr>
      <vt:lpstr>Who has adopted?</vt:lpstr>
      <vt:lpstr>Local Policy Context</vt:lpstr>
      <vt:lpstr>Context: GHG Emissions Projections 2030 [use local data]</vt:lpstr>
      <vt:lpstr>Why Go All-Electric? Power Supply Mix in CA – A Snapshot</vt:lpstr>
      <vt:lpstr>Today’s All-Electric Home</vt:lpstr>
      <vt:lpstr>When are building energy decisions made?</vt:lpstr>
      <vt:lpstr>Building Stock and Trends</vt:lpstr>
      <vt:lpstr>Policy Development Timeline</vt:lpstr>
      <vt:lpstr>Proposed Policy Requirements</vt:lpstr>
      <vt:lpstr>Requirements at a Glance</vt:lpstr>
      <vt:lpstr>Available Measures [edit as needed]</vt:lpstr>
      <vt:lpstr>Co-Benefits of Measures</vt:lpstr>
      <vt:lpstr>Proposed Policy Requirements: FlexPath</vt:lpstr>
      <vt:lpstr>FlexPath – Flexible Compliance Pathway</vt:lpstr>
      <vt:lpstr>Example</vt:lpstr>
      <vt:lpstr>Measures &amp; Measure Points</vt:lpstr>
      <vt:lpstr>Compliance Options</vt:lpstr>
      <vt:lpstr>Electric Readiness for Solar PV FlexPath Credit</vt:lpstr>
      <vt:lpstr>Exceptions</vt:lpstr>
      <vt:lpstr>Exceptions: FlexPath</vt:lpstr>
      <vt:lpstr>Proposed Policy Requirements:  Electric Readiness</vt:lpstr>
      <vt:lpstr>Electric Readiness: Kitchens</vt:lpstr>
      <vt:lpstr>Electric Readiness for Water Heaters</vt:lpstr>
      <vt:lpstr>Electric Readiness for Dryers</vt:lpstr>
      <vt:lpstr>Electric Readiness for Outdoor Appliances</vt:lpstr>
      <vt:lpstr>Prerequisites for Electric Panel Upgrades</vt:lpstr>
      <vt:lpstr>Exceptions:  Electric Readiness</vt:lpstr>
      <vt:lpstr>Proposed Policy Requirements: Cool Roofs</vt:lpstr>
      <vt:lpstr>Cool Roof</vt:lpstr>
      <vt:lpstr>Resources for Homeowners</vt:lpstr>
      <vt:lpstr>What this policy would not do</vt:lpstr>
      <vt:lpstr>Ways to Provide Feedback</vt:lpstr>
      <vt:lpstr>Stakeholder and Community Engagement</vt:lpstr>
      <vt:lpstr>Q &amp; A Discussion</vt:lpstr>
      <vt:lpstr>Thank you! We appreciate your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FlexPath-Readiness-CoolRoof Presentation</dc:title>
  <dc:creator>Marbry Walker</dc:creator>
  <cp:lastModifiedBy>Misti Bruceri</cp:lastModifiedBy>
  <cp:revision>2</cp:revision>
  <dcterms:created xsi:type="dcterms:W3CDTF">2024-06-20T20:33:10Z</dcterms:created>
  <dcterms:modified xsi:type="dcterms:W3CDTF">2025-06-27T21:55:21Z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0x010100B942EA3AE08AFE4DA05EA834BC30324A</vt:lpwstr>
  </property>
  <property fmtid="{D5CDD505-2E9C-101B-9397-08002B2CF9AE}" pid="3" name="MediaServiceImageTags">
    <vt:lpwstr/>
  </property>
</Properties>
</file>